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3D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3D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4228" y="7574280"/>
            <a:ext cx="826980" cy="47091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00" y="2262835"/>
            <a:ext cx="6501765" cy="3938270"/>
          </a:xfrm>
          <a:custGeom>
            <a:avLst/>
            <a:gdLst/>
            <a:ahLst/>
            <a:cxnLst/>
            <a:rect l="l" t="t" r="r" b="b"/>
            <a:pathLst>
              <a:path w="6501765" h="3938270">
                <a:moveTo>
                  <a:pt x="0" y="0"/>
                </a:moveTo>
                <a:lnTo>
                  <a:pt x="6501396" y="0"/>
                </a:lnTo>
                <a:lnTo>
                  <a:pt x="6501396" y="3938270"/>
                </a:lnTo>
                <a:lnTo>
                  <a:pt x="0" y="393827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3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3D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3D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4228" y="7574280"/>
            <a:ext cx="826980" cy="47091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40493" y="7401217"/>
            <a:ext cx="11090275" cy="828675"/>
          </a:xfrm>
          <a:custGeom>
            <a:avLst/>
            <a:gdLst/>
            <a:ahLst/>
            <a:cxnLst/>
            <a:rect l="l" t="t" r="r" b="b"/>
            <a:pathLst>
              <a:path w="11090275" h="828675">
                <a:moveTo>
                  <a:pt x="11089906" y="0"/>
                </a:moveTo>
                <a:lnTo>
                  <a:pt x="0" y="0"/>
                </a:lnTo>
                <a:lnTo>
                  <a:pt x="0" y="828382"/>
                </a:lnTo>
                <a:lnTo>
                  <a:pt x="11089906" y="828382"/>
                </a:lnTo>
                <a:lnTo>
                  <a:pt x="11089906" y="0"/>
                </a:lnTo>
                <a:close/>
              </a:path>
            </a:pathLst>
          </a:custGeom>
          <a:solidFill>
            <a:srgbClr val="009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7401217"/>
            <a:ext cx="3422015" cy="828675"/>
          </a:xfrm>
          <a:custGeom>
            <a:avLst/>
            <a:gdLst/>
            <a:ahLst/>
            <a:cxnLst/>
            <a:rect l="l" t="t" r="r" b="b"/>
            <a:pathLst>
              <a:path w="3422015" h="828675">
                <a:moveTo>
                  <a:pt x="3421621" y="0"/>
                </a:moveTo>
                <a:lnTo>
                  <a:pt x="0" y="0"/>
                </a:lnTo>
                <a:lnTo>
                  <a:pt x="0" y="828382"/>
                </a:lnTo>
                <a:lnTo>
                  <a:pt x="3421621" y="828382"/>
                </a:lnTo>
                <a:lnTo>
                  <a:pt x="3421621" y="0"/>
                </a:lnTo>
                <a:close/>
              </a:path>
            </a:pathLst>
          </a:custGeom>
          <a:solidFill>
            <a:srgbClr val="0033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64228" y="7574280"/>
            <a:ext cx="826980" cy="4709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64228" y="7574280"/>
            <a:ext cx="826980" cy="4709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165" y="350729"/>
            <a:ext cx="13514069" cy="107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3D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603" y="2764025"/>
            <a:ext cx="6706870" cy="286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Relationship Id="rId6" Type="http://schemas.openxmlformats.org/officeDocument/2006/relationships/image" Target="../media/image15.png"/><Relationship Id="rId7" Type="http://schemas.openxmlformats.org/officeDocument/2006/relationships/image" Target="../media/image30.png"/><Relationship Id="rId8" Type="http://schemas.openxmlformats.org/officeDocument/2006/relationships/image" Target="../media/image2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752670" y="2150922"/>
            <a:ext cx="3877945" cy="6078855"/>
            <a:chOff x="10752670" y="2150922"/>
            <a:chExt cx="3877945" cy="60788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4228" y="7574280"/>
              <a:ext cx="826980" cy="47091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752670" y="2150922"/>
              <a:ext cx="3877945" cy="6078855"/>
            </a:xfrm>
            <a:custGeom>
              <a:avLst/>
              <a:gdLst/>
              <a:ahLst/>
              <a:cxnLst/>
              <a:rect l="l" t="t" r="r" b="b"/>
              <a:pathLst>
                <a:path w="3877944" h="6078855">
                  <a:moveTo>
                    <a:pt x="3877729" y="0"/>
                  </a:moveTo>
                  <a:lnTo>
                    <a:pt x="0" y="0"/>
                  </a:lnTo>
                  <a:lnTo>
                    <a:pt x="0" y="6078677"/>
                  </a:lnTo>
                  <a:lnTo>
                    <a:pt x="3877729" y="6078677"/>
                  </a:lnTo>
                  <a:lnTo>
                    <a:pt x="3877729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9032" y="6803148"/>
              <a:ext cx="2404995" cy="822959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10752670" y="0"/>
            <a:ext cx="3877945" cy="2032635"/>
          </a:xfrm>
          <a:custGeom>
            <a:avLst/>
            <a:gdLst/>
            <a:ahLst/>
            <a:cxnLst/>
            <a:rect l="l" t="t" r="r" b="b"/>
            <a:pathLst>
              <a:path w="3877944" h="2032635">
                <a:moveTo>
                  <a:pt x="3877729" y="0"/>
                </a:moveTo>
                <a:lnTo>
                  <a:pt x="0" y="0"/>
                </a:lnTo>
                <a:lnTo>
                  <a:pt x="0" y="2032050"/>
                </a:lnTo>
                <a:lnTo>
                  <a:pt x="3877729" y="2032050"/>
                </a:lnTo>
                <a:lnTo>
                  <a:pt x="3877729" y="0"/>
                </a:lnTo>
                <a:close/>
              </a:path>
            </a:pathLst>
          </a:custGeom>
          <a:solidFill>
            <a:srgbClr val="0033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622721" cy="4232694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8288" y="4346892"/>
            <a:ext cx="10627995" cy="3883025"/>
          </a:xfrm>
          <a:custGeom>
            <a:avLst/>
            <a:gdLst/>
            <a:ahLst/>
            <a:cxnLst/>
            <a:rect l="l" t="t" r="r" b="b"/>
            <a:pathLst>
              <a:path w="10627995" h="3883025">
                <a:moveTo>
                  <a:pt x="10627779" y="0"/>
                </a:moveTo>
                <a:lnTo>
                  <a:pt x="0" y="0"/>
                </a:lnTo>
                <a:lnTo>
                  <a:pt x="0" y="3882707"/>
                </a:lnTo>
                <a:lnTo>
                  <a:pt x="10627779" y="3882707"/>
                </a:lnTo>
                <a:lnTo>
                  <a:pt x="10627779" y="0"/>
                </a:lnTo>
                <a:close/>
              </a:path>
            </a:pathLst>
          </a:custGeom>
          <a:solidFill>
            <a:srgbClr val="8FC9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86031" y="4452635"/>
            <a:ext cx="9498965" cy="235077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75"/>
              </a:spcBef>
            </a:pPr>
            <a:r>
              <a:rPr dirty="0" sz="3600" spc="-10" b="1">
                <a:solidFill>
                  <a:srgbClr val="00496C"/>
                </a:solidFill>
                <a:latin typeface="Arial Narrow"/>
                <a:cs typeface="Arial Narrow"/>
              </a:rPr>
              <a:t>WELCOME!</a:t>
            </a:r>
            <a:endParaRPr sz="3600">
              <a:latin typeface="Arial Narrow"/>
              <a:cs typeface="Arial Narrow"/>
            </a:endParaRPr>
          </a:p>
          <a:p>
            <a:pPr marL="47625">
              <a:lnSpc>
                <a:spcPct val="100000"/>
              </a:lnSpc>
              <a:spcBef>
                <a:spcPts val="280"/>
              </a:spcBef>
            </a:pPr>
            <a:r>
              <a:rPr dirty="0" sz="3600" b="1">
                <a:solidFill>
                  <a:srgbClr val="00496C"/>
                </a:solidFill>
                <a:latin typeface="Arial Narrow"/>
                <a:cs typeface="Arial Narrow"/>
              </a:rPr>
              <a:t>PEIP</a:t>
            </a:r>
            <a:r>
              <a:rPr dirty="0" sz="3600" spc="-120" b="1">
                <a:solidFill>
                  <a:srgbClr val="00496C"/>
                </a:solidFill>
                <a:latin typeface="Arial Narrow"/>
                <a:cs typeface="Arial Narrow"/>
              </a:rPr>
              <a:t> </a:t>
            </a:r>
            <a:r>
              <a:rPr dirty="0" sz="3600" b="1">
                <a:solidFill>
                  <a:srgbClr val="00496C"/>
                </a:solidFill>
                <a:latin typeface="Arial Narrow"/>
                <a:cs typeface="Arial Narrow"/>
              </a:rPr>
              <a:t>(PUBLIC</a:t>
            </a:r>
            <a:r>
              <a:rPr dirty="0" sz="3600" spc="-105" b="1">
                <a:solidFill>
                  <a:srgbClr val="00496C"/>
                </a:solidFill>
                <a:latin typeface="Arial Narrow"/>
                <a:cs typeface="Arial Narrow"/>
              </a:rPr>
              <a:t> </a:t>
            </a:r>
            <a:r>
              <a:rPr dirty="0" sz="3600" b="1">
                <a:solidFill>
                  <a:srgbClr val="00496C"/>
                </a:solidFill>
                <a:latin typeface="Arial Narrow"/>
                <a:cs typeface="Arial Narrow"/>
              </a:rPr>
              <a:t>EMPLOYEES</a:t>
            </a:r>
            <a:r>
              <a:rPr dirty="0" sz="3600" spc="-55" b="1">
                <a:solidFill>
                  <a:srgbClr val="00496C"/>
                </a:solidFill>
                <a:latin typeface="Arial Narrow"/>
                <a:cs typeface="Arial Narrow"/>
              </a:rPr>
              <a:t> </a:t>
            </a:r>
            <a:r>
              <a:rPr dirty="0" sz="3600" b="1">
                <a:solidFill>
                  <a:srgbClr val="00496C"/>
                </a:solidFill>
                <a:latin typeface="Arial Narrow"/>
                <a:cs typeface="Arial Narrow"/>
              </a:rPr>
              <a:t>INSURANCE</a:t>
            </a:r>
            <a:r>
              <a:rPr dirty="0" sz="3600" spc="-125" b="1">
                <a:solidFill>
                  <a:srgbClr val="00496C"/>
                </a:solidFill>
                <a:latin typeface="Arial Narrow"/>
                <a:cs typeface="Arial Narrow"/>
              </a:rPr>
              <a:t> </a:t>
            </a:r>
            <a:r>
              <a:rPr dirty="0" sz="3600" spc="-10" b="1">
                <a:solidFill>
                  <a:srgbClr val="00496C"/>
                </a:solidFill>
                <a:latin typeface="Arial Narrow"/>
                <a:cs typeface="Arial Narrow"/>
              </a:rPr>
              <a:t>PROGRAM)</a:t>
            </a:r>
            <a:endParaRPr sz="3600">
              <a:latin typeface="Arial Narrow"/>
              <a:cs typeface="Arial Narrow"/>
            </a:endParaRPr>
          </a:p>
          <a:p>
            <a:pPr marL="47625">
              <a:lnSpc>
                <a:spcPct val="100000"/>
              </a:lnSpc>
              <a:spcBef>
                <a:spcPts val="1075"/>
              </a:spcBef>
            </a:pPr>
            <a:r>
              <a:rPr dirty="0" sz="2800" b="1">
                <a:solidFill>
                  <a:srgbClr val="00496C"/>
                </a:solidFill>
                <a:latin typeface="Arial Narrow"/>
                <a:cs typeface="Arial Narrow"/>
              </a:rPr>
              <a:t>2025</a:t>
            </a:r>
            <a:r>
              <a:rPr dirty="0" sz="2800" spc="-75" b="1">
                <a:solidFill>
                  <a:srgbClr val="00496C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496C"/>
                </a:solidFill>
                <a:latin typeface="Arial Narrow"/>
                <a:cs typeface="Arial Narrow"/>
              </a:rPr>
              <a:t>GROUP</a:t>
            </a:r>
            <a:r>
              <a:rPr dirty="0" sz="2800" spc="-95" b="1">
                <a:solidFill>
                  <a:srgbClr val="00496C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496C"/>
                </a:solidFill>
                <a:latin typeface="Arial Narrow"/>
                <a:cs typeface="Arial Narrow"/>
              </a:rPr>
              <a:t>MEDICARE</a:t>
            </a:r>
            <a:r>
              <a:rPr dirty="0" sz="2800" spc="-35" b="1">
                <a:solidFill>
                  <a:srgbClr val="00496C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00496C"/>
                </a:solidFill>
                <a:latin typeface="Arial Narrow"/>
                <a:cs typeface="Arial Narrow"/>
              </a:rPr>
              <a:t>RENEWAL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October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2343" y="7191207"/>
            <a:ext cx="64693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157416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2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baseline="24305" sz="1200">
                <a:solidFill>
                  <a:srgbClr val="00496C"/>
                </a:solidFill>
                <a:latin typeface="Arial"/>
                <a:cs typeface="Arial"/>
              </a:rPr>
              <a:t>®</a:t>
            </a:r>
            <a:r>
              <a:rPr dirty="0" baseline="24305" sz="1200" spc="-22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baseline="24305" sz="1200">
                <a:solidFill>
                  <a:srgbClr val="00496C"/>
                </a:solidFill>
                <a:latin typeface="Arial"/>
                <a:cs typeface="Arial"/>
              </a:rPr>
              <a:t>®</a:t>
            </a:r>
            <a:r>
              <a:rPr dirty="0" baseline="24305" sz="1200" spc="97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of Minnesota</a:t>
            </a:r>
            <a:r>
              <a:rPr dirty="0" sz="1200" spc="-5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2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Plus</a:t>
            </a:r>
            <a:r>
              <a:rPr dirty="0" baseline="24305" sz="1200">
                <a:solidFill>
                  <a:srgbClr val="00496C"/>
                </a:solidFill>
                <a:latin typeface="Arial"/>
                <a:cs typeface="Arial"/>
              </a:rPr>
              <a:t>®</a:t>
            </a:r>
            <a:r>
              <a:rPr dirty="0" baseline="24305" sz="1200" spc="1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are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 nonprofit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independent</a:t>
            </a:r>
            <a:r>
              <a:rPr dirty="0" sz="12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licenses</a:t>
            </a:r>
            <a:r>
              <a:rPr dirty="0" sz="12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of the</a:t>
            </a:r>
            <a:r>
              <a:rPr dirty="0" sz="1200" spc="-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2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sz="1200" spc="-9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Association.</a:t>
            </a:r>
            <a:endParaRPr sz="12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We</a:t>
            </a:r>
            <a:r>
              <a:rPr dirty="0" sz="1200" spc="-6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do</a:t>
            </a:r>
            <a:r>
              <a:rPr dirty="0" sz="12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not</a:t>
            </a:r>
            <a:r>
              <a:rPr dirty="0" sz="12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offer</a:t>
            </a:r>
            <a:r>
              <a:rPr dirty="0" sz="12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every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plan</a:t>
            </a:r>
            <a:r>
              <a:rPr dirty="0" sz="12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available</a:t>
            </a:r>
            <a:r>
              <a:rPr dirty="0" sz="12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your</a:t>
            </a:r>
            <a:r>
              <a:rPr dirty="0" sz="12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area.</a:t>
            </a:r>
            <a:r>
              <a:rPr dirty="0" sz="1200" spc="-8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Any</a:t>
            </a:r>
            <a:r>
              <a:rPr dirty="0" sz="12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information</a:t>
            </a:r>
            <a:r>
              <a:rPr dirty="0" sz="12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we</a:t>
            </a:r>
            <a:r>
              <a:rPr dirty="0" sz="1200" spc="-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provide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limited</a:t>
            </a:r>
            <a:r>
              <a:rPr dirty="0" sz="12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those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plans</a:t>
            </a:r>
            <a:r>
              <a:rPr dirty="0" sz="12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we do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offer</a:t>
            </a:r>
            <a:r>
              <a:rPr dirty="0" sz="12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your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area.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Please</a:t>
            </a:r>
            <a:r>
              <a:rPr dirty="0" sz="12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contact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Medicare.gov</a:t>
            </a:r>
            <a:r>
              <a:rPr dirty="0" sz="12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or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 1-800-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MEDICARE</a:t>
            </a:r>
            <a:r>
              <a:rPr dirty="0" sz="12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get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information</a:t>
            </a:r>
            <a:r>
              <a:rPr dirty="0" sz="12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on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all</a:t>
            </a:r>
            <a:r>
              <a:rPr dirty="0" sz="12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496C"/>
                </a:solidFill>
                <a:latin typeface="Arial"/>
                <a:cs typeface="Arial"/>
              </a:rPr>
              <a:t>your</a:t>
            </a:r>
            <a:r>
              <a:rPr dirty="0" sz="1200" spc="-10">
                <a:solidFill>
                  <a:srgbClr val="00496C"/>
                </a:solidFill>
                <a:latin typeface="Arial"/>
                <a:cs typeface="Arial"/>
              </a:rPr>
              <a:t> options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258302" y="7531727"/>
            <a:ext cx="189293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03358"/>
                </a:solidFill>
                <a:latin typeface="Arial"/>
                <a:cs typeface="Arial"/>
              </a:rPr>
              <a:t>S5743_091923_P01_M Y0138_091923_P01_M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4106" y="7568209"/>
            <a:ext cx="8705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1200" spc="3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catastrophic coverage.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110"/>
              <a:t> </a:t>
            </a:r>
            <a:r>
              <a:rPr dirty="0"/>
              <a:t>MEDICARE</a:t>
            </a:r>
            <a:r>
              <a:rPr dirty="0" spc="-130"/>
              <a:t> </a:t>
            </a:r>
            <a:r>
              <a:rPr dirty="0" spc="-45"/>
              <a:t>ADVANTAGE</a:t>
            </a:r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Rx</a:t>
            </a:r>
            <a:r>
              <a:rPr dirty="0" sz="2000" spc="-3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Option</a:t>
            </a:r>
            <a:r>
              <a:rPr dirty="0" sz="2000" spc="-4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50" b="0">
                <a:solidFill>
                  <a:srgbClr val="003358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03250" y="1976174"/>
          <a:ext cx="13614400" cy="4547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6645"/>
                <a:gridCol w="6079489"/>
              </a:tblGrid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PAIR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600" spc="-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PLAN: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CLASSIC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SELECT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822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RX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OPTION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Deductible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6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1:</a:t>
                      </a:r>
                      <a:r>
                        <a:rPr dirty="0" sz="16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generic</a:t>
                      </a:r>
                      <a:r>
                        <a:rPr dirty="0" sz="16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6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2:</a:t>
                      </a:r>
                      <a:r>
                        <a:rPr dirty="0" sz="16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Generic</a:t>
                      </a:r>
                      <a:r>
                        <a:rPr dirty="0" sz="16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600" spc="-3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3:</a:t>
                      </a:r>
                      <a:r>
                        <a:rPr dirty="0" sz="16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brand</a:t>
                      </a:r>
                      <a:r>
                        <a:rPr dirty="0" sz="16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$25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6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4:</a:t>
                      </a:r>
                      <a:r>
                        <a:rPr dirty="0" sz="16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600" spc="-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$60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600" spc="-3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5:</a:t>
                      </a:r>
                      <a:r>
                        <a:rPr dirty="0" sz="1600" spc="-3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Specialty</a:t>
                      </a:r>
                      <a:r>
                        <a:rPr dirty="0" sz="1600" spc="-5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6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coinsurance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Catastrophic</a:t>
                      </a:r>
                      <a:r>
                        <a:rPr dirty="0" sz="1600" spc="-9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9220" marR="138430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6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6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out-of-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pocket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prescription</a:t>
                      </a:r>
                      <a:r>
                        <a:rPr dirty="0" sz="16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costs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reach</a:t>
                      </a:r>
                      <a:r>
                        <a:rPr dirty="0" sz="16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55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450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6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payment stage,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6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pays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16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dirty="0" sz="1600" spc="-5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600" spc="-5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drugs.</a:t>
                      </a:r>
                      <a:r>
                        <a:rPr dirty="0" sz="1600" spc="-5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6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nothing.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9220" marR="30226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excluded</a:t>
                      </a:r>
                      <a:r>
                        <a:rPr dirty="0" sz="16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Bonus</a:t>
                      </a:r>
                      <a:r>
                        <a:rPr dirty="0" sz="16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list,</a:t>
                      </a:r>
                      <a:r>
                        <a:rPr dirty="0" sz="16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-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6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coinsurance.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Supplemental</a:t>
                      </a:r>
                      <a:r>
                        <a:rPr dirty="0" sz="1600" spc="-5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600" spc="-7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6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coinsurance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13009" y="7737982"/>
            <a:ext cx="175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solidFill>
                  <a:srgbClr val="0093D6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327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GROUP</a:t>
            </a:r>
            <a:r>
              <a:rPr dirty="0" spc="-140"/>
              <a:t> </a:t>
            </a:r>
            <a:r>
              <a:rPr dirty="0"/>
              <a:t>MEDICARE</a:t>
            </a:r>
            <a:r>
              <a:rPr dirty="0" spc="-160"/>
              <a:t> </a:t>
            </a:r>
            <a:r>
              <a:rPr dirty="0" spc="-45"/>
              <a:t>ADVANTAGE</a:t>
            </a:r>
            <a:r>
              <a:rPr dirty="0" spc="-80"/>
              <a:t> </a:t>
            </a:r>
            <a:r>
              <a:rPr dirty="0"/>
              <a:t>MEMBER</a:t>
            </a:r>
            <a:r>
              <a:rPr dirty="0" spc="-35"/>
              <a:t> </a:t>
            </a:r>
            <a:r>
              <a:rPr dirty="0" spc="-10"/>
              <a:t>RESOURCES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4153" y="7751117"/>
            <a:ext cx="9411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1200" spc="3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09600" y="2408605"/>
            <a:ext cx="4284345" cy="4281805"/>
          </a:xfrm>
          <a:custGeom>
            <a:avLst/>
            <a:gdLst/>
            <a:ahLst/>
            <a:cxnLst/>
            <a:rect l="l" t="t" r="r" b="b"/>
            <a:pathLst>
              <a:path w="4284345" h="4281805">
                <a:moveTo>
                  <a:pt x="0" y="0"/>
                </a:moveTo>
                <a:lnTo>
                  <a:pt x="4283748" y="0"/>
                </a:lnTo>
                <a:lnTo>
                  <a:pt x="4283748" y="4281563"/>
                </a:lnTo>
                <a:lnTo>
                  <a:pt x="0" y="428156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FC9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043034" y="2991230"/>
            <a:ext cx="3268345" cy="3313429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ONLINE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Visit</a:t>
            </a:r>
            <a:r>
              <a:rPr dirty="0" sz="18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bluecrossmn.com</a:t>
            </a:r>
            <a:r>
              <a:rPr dirty="0" u="none" sz="1800" spc="-9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u="none" sz="1800" spc="-25">
                <a:solidFill>
                  <a:srgbClr val="003358"/>
                </a:solidFill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94945" algn="l"/>
              </a:tabLst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View</a:t>
            </a:r>
            <a:r>
              <a:rPr dirty="0" sz="18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claim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history</a:t>
            </a:r>
            <a:endParaRPr sz="1800">
              <a:latin typeface="Arial"/>
              <a:cs typeface="Arial"/>
            </a:endParaRPr>
          </a:p>
          <a:p>
            <a:pPr marL="195580" marR="690245" indent="-18288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95580" algn="l"/>
              </a:tabLst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Find</a:t>
            </a:r>
            <a:r>
              <a:rPr dirty="0" sz="18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in-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network</a:t>
            </a:r>
            <a:r>
              <a:rPr dirty="0" sz="1800" spc="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doctors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hospitals</a:t>
            </a:r>
            <a:endParaRPr sz="18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95580" algn="l"/>
              </a:tabLst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Find</a:t>
            </a:r>
            <a:r>
              <a:rPr dirty="0" sz="18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quality</a:t>
            </a:r>
            <a:r>
              <a:rPr dirty="0" sz="18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ratings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doctors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other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providers</a:t>
            </a:r>
            <a:endParaRPr sz="1800">
              <a:latin typeface="Arial"/>
              <a:cs typeface="Arial"/>
            </a:endParaRPr>
          </a:p>
          <a:p>
            <a:pPr marL="195580" marR="803910" indent="-18288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95580" algn="l"/>
              </a:tabLst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Send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secure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emails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customer</a:t>
            </a:r>
            <a:r>
              <a:rPr dirty="0" sz="18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service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145925" y="2408605"/>
            <a:ext cx="4284345" cy="4281805"/>
          </a:xfrm>
          <a:custGeom>
            <a:avLst/>
            <a:gdLst/>
            <a:ahLst/>
            <a:cxnLst/>
            <a:rect l="l" t="t" r="r" b="b"/>
            <a:pathLst>
              <a:path w="4284345" h="4281805">
                <a:moveTo>
                  <a:pt x="0" y="0"/>
                </a:moveTo>
                <a:lnTo>
                  <a:pt x="4283748" y="0"/>
                </a:lnTo>
                <a:lnTo>
                  <a:pt x="4283748" y="4281563"/>
                </a:lnTo>
                <a:lnTo>
                  <a:pt x="0" y="428156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93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566233" y="2991230"/>
            <a:ext cx="3169920" cy="1484630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CUSTOMER</a:t>
            </a:r>
            <a:r>
              <a:rPr dirty="0" sz="2400" spc="-12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SERVICE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Call </a:t>
            </a:r>
            <a:r>
              <a:rPr dirty="0" sz="1800" spc="-10" b="1">
                <a:solidFill>
                  <a:srgbClr val="0093D6"/>
                </a:solidFill>
                <a:latin typeface="Arial"/>
                <a:cs typeface="Arial"/>
              </a:rPr>
              <a:t>1-800-</a:t>
            </a:r>
            <a:r>
              <a:rPr dirty="0" sz="1800" spc="-40" b="1">
                <a:solidFill>
                  <a:srgbClr val="0093D6"/>
                </a:solidFill>
                <a:latin typeface="Arial"/>
                <a:cs typeface="Arial"/>
              </a:rPr>
              <a:t>711-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9865</a:t>
            </a:r>
            <a:r>
              <a:rPr dirty="0" sz="1800" spc="2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(TTY</a:t>
            </a:r>
            <a:r>
              <a:rPr dirty="0" sz="18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93D6"/>
                </a:solidFill>
                <a:latin typeface="Arial"/>
                <a:cs typeface="Arial"/>
              </a:rPr>
              <a:t>711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Monday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through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Friday,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8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a.m.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8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p.m.*,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Central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032000" y="1816376"/>
            <a:ext cx="1460500" cy="1188720"/>
            <a:chOff x="2032000" y="1816376"/>
            <a:chExt cx="1460500" cy="1188720"/>
          </a:xfrm>
        </p:grpSpPr>
        <p:sp>
          <p:nvSpPr>
            <p:cNvPr id="10" name="object 10" descr=""/>
            <p:cNvSpPr/>
            <p:nvPr/>
          </p:nvSpPr>
          <p:spPr>
            <a:xfrm>
              <a:off x="2032000" y="2107171"/>
              <a:ext cx="1460500" cy="766445"/>
            </a:xfrm>
            <a:custGeom>
              <a:avLst/>
              <a:gdLst/>
              <a:ahLst/>
              <a:cxnLst/>
              <a:rect l="l" t="t" r="r" b="b"/>
              <a:pathLst>
                <a:path w="1460500" h="766444">
                  <a:moveTo>
                    <a:pt x="1460500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460500" y="765975"/>
                  </a:lnTo>
                  <a:lnTo>
                    <a:pt x="146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65023" y="1816376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594360" y="0"/>
                  </a:moveTo>
                  <a:lnTo>
                    <a:pt x="545613" y="1970"/>
                  </a:lnTo>
                  <a:lnTo>
                    <a:pt x="497951" y="7779"/>
                  </a:lnTo>
                  <a:lnTo>
                    <a:pt x="451528" y="17273"/>
                  </a:lnTo>
                  <a:lnTo>
                    <a:pt x="406495" y="30300"/>
                  </a:lnTo>
                  <a:lnTo>
                    <a:pt x="363007" y="46707"/>
                  </a:lnTo>
                  <a:lnTo>
                    <a:pt x="321216" y="66341"/>
                  </a:lnTo>
                  <a:lnTo>
                    <a:pt x="281276" y="89048"/>
                  </a:lnTo>
                  <a:lnTo>
                    <a:pt x="243338" y="114676"/>
                  </a:lnTo>
                  <a:lnTo>
                    <a:pt x="207556" y="143072"/>
                  </a:lnTo>
                  <a:lnTo>
                    <a:pt x="174083" y="174083"/>
                  </a:lnTo>
                  <a:lnTo>
                    <a:pt x="143072" y="207556"/>
                  </a:lnTo>
                  <a:lnTo>
                    <a:pt x="114676" y="243338"/>
                  </a:lnTo>
                  <a:lnTo>
                    <a:pt x="89048" y="281276"/>
                  </a:lnTo>
                  <a:lnTo>
                    <a:pt x="66341" y="321216"/>
                  </a:lnTo>
                  <a:lnTo>
                    <a:pt x="46707" y="363007"/>
                  </a:lnTo>
                  <a:lnTo>
                    <a:pt x="30300" y="406495"/>
                  </a:lnTo>
                  <a:lnTo>
                    <a:pt x="17273" y="451528"/>
                  </a:lnTo>
                  <a:lnTo>
                    <a:pt x="7779" y="497951"/>
                  </a:lnTo>
                  <a:lnTo>
                    <a:pt x="1970" y="545613"/>
                  </a:lnTo>
                  <a:lnTo>
                    <a:pt x="0" y="594360"/>
                  </a:lnTo>
                  <a:lnTo>
                    <a:pt x="1970" y="643106"/>
                  </a:lnTo>
                  <a:lnTo>
                    <a:pt x="7779" y="690768"/>
                  </a:lnTo>
                  <a:lnTo>
                    <a:pt x="17273" y="737191"/>
                  </a:lnTo>
                  <a:lnTo>
                    <a:pt x="30300" y="782224"/>
                  </a:lnTo>
                  <a:lnTo>
                    <a:pt x="46707" y="825712"/>
                  </a:lnTo>
                  <a:lnTo>
                    <a:pt x="66341" y="867503"/>
                  </a:lnTo>
                  <a:lnTo>
                    <a:pt x="89048" y="907443"/>
                  </a:lnTo>
                  <a:lnTo>
                    <a:pt x="114676" y="945381"/>
                  </a:lnTo>
                  <a:lnTo>
                    <a:pt x="143072" y="981163"/>
                  </a:lnTo>
                  <a:lnTo>
                    <a:pt x="174083" y="1014636"/>
                  </a:lnTo>
                  <a:lnTo>
                    <a:pt x="207556" y="1045647"/>
                  </a:lnTo>
                  <a:lnTo>
                    <a:pt x="243338" y="1074043"/>
                  </a:lnTo>
                  <a:lnTo>
                    <a:pt x="281276" y="1099671"/>
                  </a:lnTo>
                  <a:lnTo>
                    <a:pt x="321216" y="1122378"/>
                  </a:lnTo>
                  <a:lnTo>
                    <a:pt x="363007" y="1142012"/>
                  </a:lnTo>
                  <a:lnTo>
                    <a:pt x="406495" y="1158419"/>
                  </a:lnTo>
                  <a:lnTo>
                    <a:pt x="451528" y="1171446"/>
                  </a:lnTo>
                  <a:lnTo>
                    <a:pt x="497951" y="1180940"/>
                  </a:lnTo>
                  <a:lnTo>
                    <a:pt x="545613" y="1186749"/>
                  </a:lnTo>
                  <a:lnTo>
                    <a:pt x="594360" y="1188720"/>
                  </a:lnTo>
                  <a:lnTo>
                    <a:pt x="643106" y="1186749"/>
                  </a:lnTo>
                  <a:lnTo>
                    <a:pt x="690768" y="1180940"/>
                  </a:lnTo>
                  <a:lnTo>
                    <a:pt x="737191" y="1171446"/>
                  </a:lnTo>
                  <a:lnTo>
                    <a:pt x="782224" y="1158419"/>
                  </a:lnTo>
                  <a:lnTo>
                    <a:pt x="825712" y="1142012"/>
                  </a:lnTo>
                  <a:lnTo>
                    <a:pt x="867503" y="1122378"/>
                  </a:lnTo>
                  <a:lnTo>
                    <a:pt x="907443" y="1099671"/>
                  </a:lnTo>
                  <a:lnTo>
                    <a:pt x="945381" y="1074043"/>
                  </a:lnTo>
                  <a:lnTo>
                    <a:pt x="981163" y="1045647"/>
                  </a:lnTo>
                  <a:lnTo>
                    <a:pt x="1014636" y="1014636"/>
                  </a:lnTo>
                  <a:lnTo>
                    <a:pt x="1045647" y="981163"/>
                  </a:lnTo>
                  <a:lnTo>
                    <a:pt x="1074043" y="945381"/>
                  </a:lnTo>
                  <a:lnTo>
                    <a:pt x="1099671" y="907443"/>
                  </a:lnTo>
                  <a:lnTo>
                    <a:pt x="1122378" y="867503"/>
                  </a:lnTo>
                  <a:lnTo>
                    <a:pt x="1142012" y="825712"/>
                  </a:lnTo>
                  <a:lnTo>
                    <a:pt x="1158419" y="782224"/>
                  </a:lnTo>
                  <a:lnTo>
                    <a:pt x="1171446" y="737191"/>
                  </a:lnTo>
                  <a:lnTo>
                    <a:pt x="1180940" y="690768"/>
                  </a:lnTo>
                  <a:lnTo>
                    <a:pt x="1186749" y="643106"/>
                  </a:lnTo>
                  <a:lnTo>
                    <a:pt x="1188720" y="594360"/>
                  </a:lnTo>
                  <a:lnTo>
                    <a:pt x="1186749" y="545613"/>
                  </a:lnTo>
                  <a:lnTo>
                    <a:pt x="1180940" y="497951"/>
                  </a:lnTo>
                  <a:lnTo>
                    <a:pt x="1171446" y="451528"/>
                  </a:lnTo>
                  <a:lnTo>
                    <a:pt x="1158419" y="406495"/>
                  </a:lnTo>
                  <a:lnTo>
                    <a:pt x="1142012" y="363007"/>
                  </a:lnTo>
                  <a:lnTo>
                    <a:pt x="1122378" y="321216"/>
                  </a:lnTo>
                  <a:lnTo>
                    <a:pt x="1099671" y="281276"/>
                  </a:lnTo>
                  <a:lnTo>
                    <a:pt x="1074043" y="243338"/>
                  </a:lnTo>
                  <a:lnTo>
                    <a:pt x="1045647" y="207556"/>
                  </a:lnTo>
                  <a:lnTo>
                    <a:pt x="1014636" y="174083"/>
                  </a:lnTo>
                  <a:lnTo>
                    <a:pt x="981163" y="143072"/>
                  </a:lnTo>
                  <a:lnTo>
                    <a:pt x="945381" y="114676"/>
                  </a:lnTo>
                  <a:lnTo>
                    <a:pt x="907443" y="89048"/>
                  </a:lnTo>
                  <a:lnTo>
                    <a:pt x="867503" y="66341"/>
                  </a:lnTo>
                  <a:lnTo>
                    <a:pt x="825712" y="46707"/>
                  </a:lnTo>
                  <a:lnTo>
                    <a:pt x="782224" y="30300"/>
                  </a:lnTo>
                  <a:lnTo>
                    <a:pt x="737191" y="17273"/>
                  </a:lnTo>
                  <a:lnTo>
                    <a:pt x="690768" y="7779"/>
                  </a:lnTo>
                  <a:lnTo>
                    <a:pt x="643106" y="19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8FC9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16693" y="2558871"/>
              <a:ext cx="487045" cy="81915"/>
            </a:xfrm>
            <a:custGeom>
              <a:avLst/>
              <a:gdLst/>
              <a:ahLst/>
              <a:cxnLst/>
              <a:rect l="l" t="t" r="r" b="b"/>
              <a:pathLst>
                <a:path w="487044" h="81914">
                  <a:moveTo>
                    <a:pt x="405645" y="81446"/>
                  </a:moveTo>
                  <a:lnTo>
                    <a:pt x="81129" y="81446"/>
                  </a:lnTo>
                  <a:lnTo>
                    <a:pt x="49552" y="75045"/>
                  </a:lnTo>
                  <a:lnTo>
                    <a:pt x="23764" y="57588"/>
                  </a:lnTo>
                  <a:lnTo>
                    <a:pt x="6376" y="31699"/>
                  </a:lnTo>
                  <a:lnTo>
                    <a:pt x="0" y="0"/>
                  </a:lnTo>
                  <a:lnTo>
                    <a:pt x="486774" y="0"/>
                  </a:lnTo>
                  <a:lnTo>
                    <a:pt x="480397" y="31699"/>
                  </a:lnTo>
                  <a:lnTo>
                    <a:pt x="463009" y="57588"/>
                  </a:lnTo>
                  <a:lnTo>
                    <a:pt x="437221" y="75045"/>
                  </a:lnTo>
                  <a:lnTo>
                    <a:pt x="405645" y="81446"/>
                  </a:lnTo>
                  <a:close/>
                </a:path>
              </a:pathLst>
            </a:custGeom>
            <a:ln w="32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565370" y="2249373"/>
              <a:ext cx="389890" cy="293370"/>
            </a:xfrm>
            <a:custGeom>
              <a:avLst/>
              <a:gdLst/>
              <a:ahLst/>
              <a:cxnLst/>
              <a:rect l="l" t="t" r="r" b="b"/>
              <a:pathLst>
                <a:path w="389889" h="293369">
                  <a:moveTo>
                    <a:pt x="0" y="293207"/>
                  </a:moveTo>
                  <a:lnTo>
                    <a:pt x="0" y="48867"/>
                  </a:lnTo>
                  <a:lnTo>
                    <a:pt x="3824" y="29845"/>
                  </a:lnTo>
                  <a:lnTo>
                    <a:pt x="14256" y="14312"/>
                  </a:lnTo>
                  <a:lnTo>
                    <a:pt x="29728" y="3839"/>
                  </a:lnTo>
                  <a:lnTo>
                    <a:pt x="48677" y="0"/>
                  </a:lnTo>
                  <a:lnTo>
                    <a:pt x="340742" y="0"/>
                  </a:lnTo>
                  <a:lnTo>
                    <a:pt x="359690" y="3839"/>
                  </a:lnTo>
                  <a:lnTo>
                    <a:pt x="375163" y="14312"/>
                  </a:lnTo>
                  <a:lnTo>
                    <a:pt x="385594" y="29845"/>
                  </a:lnTo>
                  <a:lnTo>
                    <a:pt x="389419" y="48867"/>
                  </a:lnTo>
                  <a:lnTo>
                    <a:pt x="389419" y="293207"/>
                  </a:lnTo>
                </a:path>
              </a:pathLst>
            </a:custGeom>
            <a:ln w="325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43854" y="2298241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19">
                  <a:moveTo>
                    <a:pt x="25182" y="32578"/>
                  </a:moveTo>
                  <a:lnTo>
                    <a:pt x="7269" y="32578"/>
                  </a:lnTo>
                  <a:lnTo>
                    <a:pt x="0" y="25281"/>
                  </a:lnTo>
                  <a:lnTo>
                    <a:pt x="0" y="7297"/>
                  </a:lnTo>
                  <a:lnTo>
                    <a:pt x="7269" y="0"/>
                  </a:lnTo>
                  <a:lnTo>
                    <a:pt x="25182" y="0"/>
                  </a:lnTo>
                  <a:lnTo>
                    <a:pt x="32451" y="7297"/>
                  </a:lnTo>
                  <a:lnTo>
                    <a:pt x="32451" y="16289"/>
                  </a:lnTo>
                  <a:lnTo>
                    <a:pt x="32451" y="25281"/>
                  </a:lnTo>
                  <a:lnTo>
                    <a:pt x="25182" y="32578"/>
                  </a:lnTo>
                  <a:close/>
                </a:path>
              </a:pathLst>
            </a:custGeom>
            <a:solidFill>
              <a:srgbClr val="159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43854" y="2298241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19">
                  <a:moveTo>
                    <a:pt x="32451" y="16289"/>
                  </a:moveTo>
                  <a:lnTo>
                    <a:pt x="32451" y="25281"/>
                  </a:lnTo>
                  <a:lnTo>
                    <a:pt x="25182" y="32578"/>
                  </a:lnTo>
                  <a:lnTo>
                    <a:pt x="16225" y="32578"/>
                  </a:lnTo>
                  <a:lnTo>
                    <a:pt x="7269" y="32578"/>
                  </a:lnTo>
                  <a:lnTo>
                    <a:pt x="0" y="25281"/>
                  </a:lnTo>
                  <a:lnTo>
                    <a:pt x="0" y="16289"/>
                  </a:lnTo>
                  <a:lnTo>
                    <a:pt x="0" y="7297"/>
                  </a:lnTo>
                  <a:lnTo>
                    <a:pt x="7269" y="0"/>
                  </a:lnTo>
                  <a:lnTo>
                    <a:pt x="16225" y="0"/>
                  </a:lnTo>
                  <a:lnTo>
                    <a:pt x="25182" y="0"/>
                  </a:lnTo>
                  <a:lnTo>
                    <a:pt x="32451" y="7297"/>
                  </a:lnTo>
                  <a:lnTo>
                    <a:pt x="32451" y="16289"/>
                  </a:lnTo>
                  <a:close/>
                </a:path>
              </a:pathLst>
            </a:custGeom>
            <a:ln w="162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6557023" y="1816376"/>
            <a:ext cx="1460500" cy="1188720"/>
            <a:chOff x="6557023" y="1816376"/>
            <a:chExt cx="1460500" cy="1188720"/>
          </a:xfrm>
        </p:grpSpPr>
        <p:sp>
          <p:nvSpPr>
            <p:cNvPr id="17" name="object 17" descr=""/>
            <p:cNvSpPr/>
            <p:nvPr/>
          </p:nvSpPr>
          <p:spPr>
            <a:xfrm>
              <a:off x="6557023" y="2057933"/>
              <a:ext cx="1460500" cy="766445"/>
            </a:xfrm>
            <a:custGeom>
              <a:avLst/>
              <a:gdLst/>
              <a:ahLst/>
              <a:cxnLst/>
              <a:rect l="l" t="t" r="r" b="b"/>
              <a:pathLst>
                <a:path w="1460500" h="766444">
                  <a:moveTo>
                    <a:pt x="1460500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460500" y="765975"/>
                  </a:lnTo>
                  <a:lnTo>
                    <a:pt x="146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701355" y="1816376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594360" y="0"/>
                  </a:moveTo>
                  <a:lnTo>
                    <a:pt x="545613" y="1970"/>
                  </a:lnTo>
                  <a:lnTo>
                    <a:pt x="497951" y="7779"/>
                  </a:lnTo>
                  <a:lnTo>
                    <a:pt x="451528" y="17273"/>
                  </a:lnTo>
                  <a:lnTo>
                    <a:pt x="406495" y="30300"/>
                  </a:lnTo>
                  <a:lnTo>
                    <a:pt x="363007" y="46707"/>
                  </a:lnTo>
                  <a:lnTo>
                    <a:pt x="321216" y="66341"/>
                  </a:lnTo>
                  <a:lnTo>
                    <a:pt x="281276" y="89048"/>
                  </a:lnTo>
                  <a:lnTo>
                    <a:pt x="243338" y="114676"/>
                  </a:lnTo>
                  <a:lnTo>
                    <a:pt x="207556" y="143072"/>
                  </a:lnTo>
                  <a:lnTo>
                    <a:pt x="174083" y="174083"/>
                  </a:lnTo>
                  <a:lnTo>
                    <a:pt x="143072" y="207556"/>
                  </a:lnTo>
                  <a:lnTo>
                    <a:pt x="114676" y="243338"/>
                  </a:lnTo>
                  <a:lnTo>
                    <a:pt x="89048" y="281276"/>
                  </a:lnTo>
                  <a:lnTo>
                    <a:pt x="66341" y="321216"/>
                  </a:lnTo>
                  <a:lnTo>
                    <a:pt x="46707" y="363007"/>
                  </a:lnTo>
                  <a:lnTo>
                    <a:pt x="30300" y="406495"/>
                  </a:lnTo>
                  <a:lnTo>
                    <a:pt x="17273" y="451528"/>
                  </a:lnTo>
                  <a:lnTo>
                    <a:pt x="7779" y="497951"/>
                  </a:lnTo>
                  <a:lnTo>
                    <a:pt x="1970" y="545613"/>
                  </a:lnTo>
                  <a:lnTo>
                    <a:pt x="0" y="594360"/>
                  </a:lnTo>
                  <a:lnTo>
                    <a:pt x="1970" y="643106"/>
                  </a:lnTo>
                  <a:lnTo>
                    <a:pt x="7779" y="690768"/>
                  </a:lnTo>
                  <a:lnTo>
                    <a:pt x="17273" y="737191"/>
                  </a:lnTo>
                  <a:lnTo>
                    <a:pt x="30300" y="782224"/>
                  </a:lnTo>
                  <a:lnTo>
                    <a:pt x="46707" y="825712"/>
                  </a:lnTo>
                  <a:lnTo>
                    <a:pt x="66341" y="867503"/>
                  </a:lnTo>
                  <a:lnTo>
                    <a:pt x="89048" y="907443"/>
                  </a:lnTo>
                  <a:lnTo>
                    <a:pt x="114676" y="945381"/>
                  </a:lnTo>
                  <a:lnTo>
                    <a:pt x="143072" y="981163"/>
                  </a:lnTo>
                  <a:lnTo>
                    <a:pt x="174083" y="1014636"/>
                  </a:lnTo>
                  <a:lnTo>
                    <a:pt x="207556" y="1045647"/>
                  </a:lnTo>
                  <a:lnTo>
                    <a:pt x="243338" y="1074043"/>
                  </a:lnTo>
                  <a:lnTo>
                    <a:pt x="281276" y="1099671"/>
                  </a:lnTo>
                  <a:lnTo>
                    <a:pt x="321216" y="1122378"/>
                  </a:lnTo>
                  <a:lnTo>
                    <a:pt x="363007" y="1142012"/>
                  </a:lnTo>
                  <a:lnTo>
                    <a:pt x="406495" y="1158419"/>
                  </a:lnTo>
                  <a:lnTo>
                    <a:pt x="451528" y="1171446"/>
                  </a:lnTo>
                  <a:lnTo>
                    <a:pt x="497951" y="1180940"/>
                  </a:lnTo>
                  <a:lnTo>
                    <a:pt x="545613" y="1186749"/>
                  </a:lnTo>
                  <a:lnTo>
                    <a:pt x="594360" y="1188720"/>
                  </a:lnTo>
                  <a:lnTo>
                    <a:pt x="643106" y="1186749"/>
                  </a:lnTo>
                  <a:lnTo>
                    <a:pt x="690768" y="1180940"/>
                  </a:lnTo>
                  <a:lnTo>
                    <a:pt x="737191" y="1171446"/>
                  </a:lnTo>
                  <a:lnTo>
                    <a:pt x="782224" y="1158419"/>
                  </a:lnTo>
                  <a:lnTo>
                    <a:pt x="825712" y="1142012"/>
                  </a:lnTo>
                  <a:lnTo>
                    <a:pt x="867503" y="1122378"/>
                  </a:lnTo>
                  <a:lnTo>
                    <a:pt x="907443" y="1099671"/>
                  </a:lnTo>
                  <a:lnTo>
                    <a:pt x="945381" y="1074043"/>
                  </a:lnTo>
                  <a:lnTo>
                    <a:pt x="981163" y="1045647"/>
                  </a:lnTo>
                  <a:lnTo>
                    <a:pt x="1014636" y="1014636"/>
                  </a:lnTo>
                  <a:lnTo>
                    <a:pt x="1045647" y="981163"/>
                  </a:lnTo>
                  <a:lnTo>
                    <a:pt x="1074043" y="945381"/>
                  </a:lnTo>
                  <a:lnTo>
                    <a:pt x="1099671" y="907443"/>
                  </a:lnTo>
                  <a:lnTo>
                    <a:pt x="1122378" y="867503"/>
                  </a:lnTo>
                  <a:lnTo>
                    <a:pt x="1142012" y="825712"/>
                  </a:lnTo>
                  <a:lnTo>
                    <a:pt x="1158419" y="782224"/>
                  </a:lnTo>
                  <a:lnTo>
                    <a:pt x="1171446" y="737191"/>
                  </a:lnTo>
                  <a:lnTo>
                    <a:pt x="1180940" y="690768"/>
                  </a:lnTo>
                  <a:lnTo>
                    <a:pt x="1186749" y="643106"/>
                  </a:lnTo>
                  <a:lnTo>
                    <a:pt x="1188720" y="594360"/>
                  </a:lnTo>
                  <a:lnTo>
                    <a:pt x="1186749" y="545613"/>
                  </a:lnTo>
                  <a:lnTo>
                    <a:pt x="1180940" y="497951"/>
                  </a:lnTo>
                  <a:lnTo>
                    <a:pt x="1171446" y="451528"/>
                  </a:lnTo>
                  <a:lnTo>
                    <a:pt x="1158419" y="406495"/>
                  </a:lnTo>
                  <a:lnTo>
                    <a:pt x="1142012" y="363007"/>
                  </a:lnTo>
                  <a:lnTo>
                    <a:pt x="1122378" y="321216"/>
                  </a:lnTo>
                  <a:lnTo>
                    <a:pt x="1099671" y="281276"/>
                  </a:lnTo>
                  <a:lnTo>
                    <a:pt x="1074043" y="243338"/>
                  </a:lnTo>
                  <a:lnTo>
                    <a:pt x="1045647" y="207556"/>
                  </a:lnTo>
                  <a:lnTo>
                    <a:pt x="1014636" y="174083"/>
                  </a:lnTo>
                  <a:lnTo>
                    <a:pt x="981163" y="143072"/>
                  </a:lnTo>
                  <a:lnTo>
                    <a:pt x="945381" y="114676"/>
                  </a:lnTo>
                  <a:lnTo>
                    <a:pt x="907443" y="89048"/>
                  </a:lnTo>
                  <a:lnTo>
                    <a:pt x="867503" y="66341"/>
                  </a:lnTo>
                  <a:lnTo>
                    <a:pt x="825712" y="46707"/>
                  </a:lnTo>
                  <a:lnTo>
                    <a:pt x="782224" y="30300"/>
                  </a:lnTo>
                  <a:lnTo>
                    <a:pt x="737191" y="17273"/>
                  </a:lnTo>
                  <a:lnTo>
                    <a:pt x="690768" y="7779"/>
                  </a:lnTo>
                  <a:lnTo>
                    <a:pt x="643106" y="19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9830" y="2107167"/>
              <a:ext cx="667511" cy="66751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6708775" cy="7303134"/>
          </a:xfrm>
          <a:custGeom>
            <a:avLst/>
            <a:gdLst/>
            <a:ahLst/>
            <a:cxnLst/>
            <a:rect l="l" t="t" r="r" b="b"/>
            <a:pathLst>
              <a:path w="6708775" h="7303134">
                <a:moveTo>
                  <a:pt x="6708267" y="0"/>
                </a:moveTo>
                <a:lnTo>
                  <a:pt x="0" y="0"/>
                </a:lnTo>
                <a:lnTo>
                  <a:pt x="0" y="7302677"/>
                </a:lnTo>
                <a:lnTo>
                  <a:pt x="6708267" y="7302677"/>
                </a:lnTo>
                <a:lnTo>
                  <a:pt x="6708267" y="0"/>
                </a:lnTo>
                <a:close/>
              </a:path>
            </a:pathLst>
          </a:custGeom>
          <a:solidFill>
            <a:srgbClr val="8FC9E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425" y="0"/>
            <a:ext cx="7800975" cy="730267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0951" y="4247944"/>
            <a:ext cx="5027295" cy="112268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dirty="0" sz="4000" b="1">
                <a:solidFill>
                  <a:srgbClr val="003358"/>
                </a:solidFill>
                <a:latin typeface="Arial Narrow"/>
                <a:cs typeface="Arial Narrow"/>
              </a:rPr>
              <a:t>GROUP</a:t>
            </a:r>
            <a:r>
              <a:rPr dirty="0" sz="4000" spc="-165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spc="-20" b="1">
                <a:solidFill>
                  <a:srgbClr val="003358"/>
                </a:solidFill>
                <a:latin typeface="Arial Narrow"/>
                <a:cs typeface="Arial Narrow"/>
              </a:rPr>
              <a:t>PLATINUM</a:t>
            </a:r>
            <a:r>
              <a:rPr dirty="0" sz="4000" spc="-90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spc="-20" b="1">
                <a:solidFill>
                  <a:srgbClr val="003358"/>
                </a:solidFill>
                <a:latin typeface="Arial Narrow"/>
                <a:cs typeface="Arial Narrow"/>
              </a:rPr>
              <a:t>BLUE </a:t>
            </a:r>
            <a:r>
              <a:rPr dirty="0" sz="4000" b="1">
                <a:solidFill>
                  <a:srgbClr val="003358"/>
                </a:solidFill>
                <a:latin typeface="Arial Narrow"/>
                <a:cs typeface="Arial Narrow"/>
              </a:rPr>
              <a:t>(COST</a:t>
            </a:r>
            <a:r>
              <a:rPr dirty="0" sz="4000" spc="-75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spc="-10" b="1">
                <a:solidFill>
                  <a:srgbClr val="003358"/>
                </a:solidFill>
                <a:latin typeface="Arial Narrow"/>
                <a:cs typeface="Arial Narrow"/>
              </a:rPr>
              <a:t>PLAN)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893798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600" y="2262835"/>
            <a:ext cx="6501765" cy="3172460"/>
          </a:xfrm>
          <a:custGeom>
            <a:avLst/>
            <a:gdLst/>
            <a:ahLst/>
            <a:cxnLst/>
            <a:rect l="l" t="t" r="r" b="b"/>
            <a:pathLst>
              <a:path w="6501765" h="3172460">
                <a:moveTo>
                  <a:pt x="0" y="0"/>
                </a:moveTo>
                <a:lnTo>
                  <a:pt x="6501396" y="0"/>
                </a:lnTo>
                <a:lnTo>
                  <a:pt x="6501396" y="3172307"/>
                </a:lnTo>
                <a:lnTo>
                  <a:pt x="0" y="317230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3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62660" y="2928585"/>
            <a:ext cx="4512310" cy="220535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RETIREE</a:t>
            </a:r>
            <a:endParaRPr sz="2400">
              <a:latin typeface="Arial Narrow"/>
              <a:cs typeface="Arial Narrow"/>
            </a:endParaRPr>
          </a:p>
          <a:p>
            <a:pPr marL="193040" indent="-180340">
              <a:lnSpc>
                <a:spcPct val="100000"/>
              </a:lnSpc>
              <a:spcBef>
                <a:spcPts val="905"/>
              </a:spcBef>
              <a:buClr>
                <a:srgbClr val="0093D6"/>
              </a:buClr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Have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1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2000" spc="-1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and/or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Continue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pay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premium</a:t>
            </a:r>
            <a:endParaRPr sz="2000">
              <a:latin typeface="Arial"/>
              <a:cs typeface="Arial"/>
            </a:endParaRP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permanent</a:t>
            </a:r>
            <a:r>
              <a:rPr dirty="0" sz="20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resident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Minnesota</a:t>
            </a:r>
            <a:endParaRPr sz="2000">
              <a:latin typeface="Arial"/>
              <a:cs typeface="Arial"/>
            </a:endParaRP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Reside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plan’s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service</a:t>
            </a:r>
            <a:r>
              <a:rPr dirty="0" sz="20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581734" y="2258948"/>
            <a:ext cx="6501765" cy="3172460"/>
          </a:xfrm>
          <a:custGeom>
            <a:avLst/>
            <a:gdLst/>
            <a:ahLst/>
            <a:cxnLst/>
            <a:rect l="l" t="t" r="r" b="b"/>
            <a:pathLst>
              <a:path w="6501765" h="3172460">
                <a:moveTo>
                  <a:pt x="0" y="0"/>
                </a:moveTo>
                <a:lnTo>
                  <a:pt x="6501396" y="0"/>
                </a:lnTo>
                <a:lnTo>
                  <a:pt x="6501396" y="3172307"/>
                </a:lnTo>
                <a:lnTo>
                  <a:pt x="0" y="317230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FC9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34788" y="2924698"/>
            <a:ext cx="4344035" cy="94805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EMPLOYER</a:t>
            </a:r>
            <a:r>
              <a:rPr dirty="0" sz="2400" spc="-5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GROUP</a:t>
            </a:r>
            <a:r>
              <a:rPr dirty="0" sz="2400" spc="-8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/</a:t>
            </a:r>
            <a:r>
              <a:rPr dirty="0" sz="2400" spc="-6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20">
                <a:solidFill>
                  <a:srgbClr val="0093D6"/>
                </a:solidFill>
                <a:latin typeface="Arial Narrow"/>
                <a:cs typeface="Arial Narrow"/>
              </a:rPr>
              <a:t>UNION</a:t>
            </a:r>
            <a:endParaRPr sz="2400">
              <a:latin typeface="Arial Narrow"/>
              <a:cs typeface="Arial Narrow"/>
            </a:endParaRPr>
          </a:p>
          <a:p>
            <a:pPr marL="193040" indent="-180340">
              <a:lnSpc>
                <a:spcPct val="100000"/>
              </a:lnSpc>
              <a:spcBef>
                <a:spcPts val="905"/>
              </a:spcBef>
              <a:buClr>
                <a:srgbClr val="0093D6"/>
              </a:buClr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Must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headquartered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Minnesota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4153" y="7751116"/>
            <a:ext cx="9411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1200" spc="3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165"/>
              <a:t> </a:t>
            </a:r>
            <a:r>
              <a:rPr dirty="0" spc="-20"/>
              <a:t>PLATINUM</a:t>
            </a:r>
            <a:r>
              <a:rPr dirty="0" spc="-90"/>
              <a:t> </a:t>
            </a:r>
            <a:r>
              <a:rPr dirty="0" spc="-10"/>
              <a:t>BLUE</a:t>
            </a:r>
            <a:r>
              <a:rPr dirty="0" baseline="25157" sz="3975" spc="-15"/>
              <a:t>SM</a:t>
            </a:r>
            <a:endParaRPr baseline="25157" sz="3975"/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Eligibility</a:t>
            </a:r>
            <a:r>
              <a:rPr dirty="0" sz="2000" spc="-7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003358"/>
                </a:solidFill>
                <a:latin typeface="Arial"/>
                <a:cs typeface="Arial"/>
              </a:rPr>
              <a:t>requirements*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1276" y="1755157"/>
            <a:ext cx="1818639" cy="1160780"/>
            <a:chOff x="2951276" y="1755157"/>
            <a:chExt cx="1818639" cy="1160780"/>
          </a:xfrm>
        </p:grpSpPr>
        <p:sp>
          <p:nvSpPr>
            <p:cNvPr id="10" name="object 10" descr=""/>
            <p:cNvSpPr/>
            <p:nvPr/>
          </p:nvSpPr>
          <p:spPr>
            <a:xfrm>
              <a:off x="2951276" y="2036267"/>
              <a:ext cx="1818639" cy="766445"/>
            </a:xfrm>
            <a:custGeom>
              <a:avLst/>
              <a:gdLst/>
              <a:ahLst/>
              <a:cxnLst/>
              <a:rect l="l" t="t" r="r" b="b"/>
              <a:pathLst>
                <a:path w="1818639" h="766444">
                  <a:moveTo>
                    <a:pt x="1818043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818043" y="765975"/>
                  </a:lnTo>
                  <a:lnTo>
                    <a:pt x="1818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273842" y="1755157"/>
              <a:ext cx="1160780" cy="1160780"/>
            </a:xfrm>
            <a:custGeom>
              <a:avLst/>
              <a:gdLst/>
              <a:ahLst/>
              <a:cxnLst/>
              <a:rect l="l" t="t" r="r" b="b"/>
              <a:pathLst>
                <a:path w="1160779" h="1160780">
                  <a:moveTo>
                    <a:pt x="580288" y="0"/>
                  </a:moveTo>
                  <a:lnTo>
                    <a:pt x="532695" y="1923"/>
                  </a:lnTo>
                  <a:lnTo>
                    <a:pt x="486162" y="7594"/>
                  </a:lnTo>
                  <a:lnTo>
                    <a:pt x="440838" y="16864"/>
                  </a:lnTo>
                  <a:lnTo>
                    <a:pt x="396872" y="29583"/>
                  </a:lnTo>
                  <a:lnTo>
                    <a:pt x="354413" y="45601"/>
                  </a:lnTo>
                  <a:lnTo>
                    <a:pt x="313612" y="64770"/>
                  </a:lnTo>
                  <a:lnTo>
                    <a:pt x="274617" y="86940"/>
                  </a:lnTo>
                  <a:lnTo>
                    <a:pt x="237577" y="111961"/>
                  </a:lnTo>
                  <a:lnTo>
                    <a:pt x="202642" y="139685"/>
                  </a:lnTo>
                  <a:lnTo>
                    <a:pt x="169962" y="169962"/>
                  </a:lnTo>
                  <a:lnTo>
                    <a:pt x="139685" y="202642"/>
                  </a:lnTo>
                  <a:lnTo>
                    <a:pt x="111961" y="237577"/>
                  </a:lnTo>
                  <a:lnTo>
                    <a:pt x="86940" y="274617"/>
                  </a:lnTo>
                  <a:lnTo>
                    <a:pt x="64770" y="313612"/>
                  </a:lnTo>
                  <a:lnTo>
                    <a:pt x="45601" y="354413"/>
                  </a:lnTo>
                  <a:lnTo>
                    <a:pt x="29583" y="396872"/>
                  </a:lnTo>
                  <a:lnTo>
                    <a:pt x="16864" y="440838"/>
                  </a:lnTo>
                  <a:lnTo>
                    <a:pt x="7594" y="486162"/>
                  </a:lnTo>
                  <a:lnTo>
                    <a:pt x="1923" y="532695"/>
                  </a:lnTo>
                  <a:lnTo>
                    <a:pt x="0" y="580288"/>
                  </a:lnTo>
                  <a:lnTo>
                    <a:pt x="1923" y="627881"/>
                  </a:lnTo>
                  <a:lnTo>
                    <a:pt x="7594" y="674414"/>
                  </a:lnTo>
                  <a:lnTo>
                    <a:pt x="16864" y="719738"/>
                  </a:lnTo>
                  <a:lnTo>
                    <a:pt x="29583" y="763704"/>
                  </a:lnTo>
                  <a:lnTo>
                    <a:pt x="45601" y="806162"/>
                  </a:lnTo>
                  <a:lnTo>
                    <a:pt x="64770" y="846964"/>
                  </a:lnTo>
                  <a:lnTo>
                    <a:pt x="86940" y="885959"/>
                  </a:lnTo>
                  <a:lnTo>
                    <a:pt x="111961" y="922999"/>
                  </a:lnTo>
                  <a:lnTo>
                    <a:pt x="139685" y="957933"/>
                  </a:lnTo>
                  <a:lnTo>
                    <a:pt x="169962" y="990614"/>
                  </a:lnTo>
                  <a:lnTo>
                    <a:pt x="202642" y="1020891"/>
                  </a:lnTo>
                  <a:lnTo>
                    <a:pt x="237577" y="1048614"/>
                  </a:lnTo>
                  <a:lnTo>
                    <a:pt x="274617" y="1073636"/>
                  </a:lnTo>
                  <a:lnTo>
                    <a:pt x="313612" y="1095806"/>
                  </a:lnTo>
                  <a:lnTo>
                    <a:pt x="354413" y="1114974"/>
                  </a:lnTo>
                  <a:lnTo>
                    <a:pt x="396872" y="1130993"/>
                  </a:lnTo>
                  <a:lnTo>
                    <a:pt x="440838" y="1143712"/>
                  </a:lnTo>
                  <a:lnTo>
                    <a:pt x="486162" y="1152981"/>
                  </a:lnTo>
                  <a:lnTo>
                    <a:pt x="532695" y="1158653"/>
                  </a:lnTo>
                  <a:lnTo>
                    <a:pt x="580288" y="1160576"/>
                  </a:lnTo>
                  <a:lnTo>
                    <a:pt x="627881" y="1158653"/>
                  </a:lnTo>
                  <a:lnTo>
                    <a:pt x="674414" y="1152981"/>
                  </a:lnTo>
                  <a:lnTo>
                    <a:pt x="719738" y="1143712"/>
                  </a:lnTo>
                  <a:lnTo>
                    <a:pt x="763704" y="1130993"/>
                  </a:lnTo>
                  <a:lnTo>
                    <a:pt x="806162" y="1114974"/>
                  </a:lnTo>
                  <a:lnTo>
                    <a:pt x="846964" y="1095806"/>
                  </a:lnTo>
                  <a:lnTo>
                    <a:pt x="885959" y="1073636"/>
                  </a:lnTo>
                  <a:lnTo>
                    <a:pt x="922999" y="1048614"/>
                  </a:lnTo>
                  <a:lnTo>
                    <a:pt x="957933" y="1020891"/>
                  </a:lnTo>
                  <a:lnTo>
                    <a:pt x="990614" y="990614"/>
                  </a:lnTo>
                  <a:lnTo>
                    <a:pt x="1020891" y="957933"/>
                  </a:lnTo>
                  <a:lnTo>
                    <a:pt x="1048614" y="922999"/>
                  </a:lnTo>
                  <a:lnTo>
                    <a:pt x="1073636" y="885959"/>
                  </a:lnTo>
                  <a:lnTo>
                    <a:pt x="1095806" y="846964"/>
                  </a:lnTo>
                  <a:lnTo>
                    <a:pt x="1114974" y="806162"/>
                  </a:lnTo>
                  <a:lnTo>
                    <a:pt x="1130993" y="763704"/>
                  </a:lnTo>
                  <a:lnTo>
                    <a:pt x="1143712" y="719738"/>
                  </a:lnTo>
                  <a:lnTo>
                    <a:pt x="1152981" y="674414"/>
                  </a:lnTo>
                  <a:lnTo>
                    <a:pt x="1158653" y="627881"/>
                  </a:lnTo>
                  <a:lnTo>
                    <a:pt x="1160576" y="580288"/>
                  </a:lnTo>
                  <a:lnTo>
                    <a:pt x="1158653" y="532695"/>
                  </a:lnTo>
                  <a:lnTo>
                    <a:pt x="1152981" y="486162"/>
                  </a:lnTo>
                  <a:lnTo>
                    <a:pt x="1143712" y="440838"/>
                  </a:lnTo>
                  <a:lnTo>
                    <a:pt x="1130993" y="396872"/>
                  </a:lnTo>
                  <a:lnTo>
                    <a:pt x="1114974" y="354413"/>
                  </a:lnTo>
                  <a:lnTo>
                    <a:pt x="1095806" y="313612"/>
                  </a:lnTo>
                  <a:lnTo>
                    <a:pt x="1073636" y="274617"/>
                  </a:lnTo>
                  <a:lnTo>
                    <a:pt x="1048614" y="237577"/>
                  </a:lnTo>
                  <a:lnTo>
                    <a:pt x="1020891" y="202642"/>
                  </a:lnTo>
                  <a:lnTo>
                    <a:pt x="990614" y="169962"/>
                  </a:lnTo>
                  <a:lnTo>
                    <a:pt x="957933" y="139685"/>
                  </a:lnTo>
                  <a:lnTo>
                    <a:pt x="922999" y="111961"/>
                  </a:lnTo>
                  <a:lnTo>
                    <a:pt x="885959" y="86940"/>
                  </a:lnTo>
                  <a:lnTo>
                    <a:pt x="846964" y="64770"/>
                  </a:lnTo>
                  <a:lnTo>
                    <a:pt x="806162" y="45601"/>
                  </a:lnTo>
                  <a:lnTo>
                    <a:pt x="763704" y="29583"/>
                  </a:lnTo>
                  <a:lnTo>
                    <a:pt x="719738" y="16864"/>
                  </a:lnTo>
                  <a:lnTo>
                    <a:pt x="674414" y="7594"/>
                  </a:lnTo>
                  <a:lnTo>
                    <a:pt x="627881" y="1923"/>
                  </a:lnTo>
                  <a:lnTo>
                    <a:pt x="580288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26313" y="2241107"/>
              <a:ext cx="252729" cy="401320"/>
            </a:xfrm>
            <a:custGeom>
              <a:avLst/>
              <a:gdLst/>
              <a:ahLst/>
              <a:cxnLst/>
              <a:rect l="l" t="t" r="r" b="b"/>
              <a:pathLst>
                <a:path w="252729" h="401319">
                  <a:moveTo>
                    <a:pt x="189210" y="401007"/>
                  </a:moveTo>
                  <a:lnTo>
                    <a:pt x="63070" y="401007"/>
                  </a:lnTo>
                  <a:lnTo>
                    <a:pt x="63070" y="232161"/>
                  </a:lnTo>
                  <a:lnTo>
                    <a:pt x="0" y="232161"/>
                  </a:lnTo>
                  <a:lnTo>
                    <a:pt x="0" y="84422"/>
                  </a:lnTo>
                  <a:lnTo>
                    <a:pt x="6608" y="51562"/>
                  </a:lnTo>
                  <a:lnTo>
                    <a:pt x="24631" y="24727"/>
                  </a:lnTo>
                  <a:lnTo>
                    <a:pt x="51361" y="6634"/>
                  </a:lnTo>
                  <a:lnTo>
                    <a:pt x="84093" y="0"/>
                  </a:lnTo>
                  <a:lnTo>
                    <a:pt x="168186" y="0"/>
                  </a:lnTo>
                  <a:lnTo>
                    <a:pt x="200918" y="6634"/>
                  </a:lnTo>
                  <a:lnTo>
                    <a:pt x="227648" y="24727"/>
                  </a:lnTo>
                  <a:lnTo>
                    <a:pt x="245671" y="51562"/>
                  </a:lnTo>
                  <a:lnTo>
                    <a:pt x="252280" y="84422"/>
                  </a:lnTo>
                  <a:lnTo>
                    <a:pt x="252280" y="232161"/>
                  </a:lnTo>
                  <a:lnTo>
                    <a:pt x="189210" y="232161"/>
                  </a:lnTo>
                  <a:lnTo>
                    <a:pt x="189210" y="401007"/>
                  </a:lnTo>
                  <a:close/>
                </a:path>
              </a:pathLst>
            </a:custGeom>
            <a:ln w="331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1793" y="1992378"/>
              <a:ext cx="201321" cy="20197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9923411" y="1751271"/>
            <a:ext cx="1818639" cy="1160780"/>
            <a:chOff x="9923411" y="1751271"/>
            <a:chExt cx="1818639" cy="1160780"/>
          </a:xfrm>
        </p:grpSpPr>
        <p:sp>
          <p:nvSpPr>
            <p:cNvPr id="15" name="object 15" descr=""/>
            <p:cNvSpPr/>
            <p:nvPr/>
          </p:nvSpPr>
          <p:spPr>
            <a:xfrm>
              <a:off x="9923411" y="2032381"/>
              <a:ext cx="1818639" cy="766445"/>
            </a:xfrm>
            <a:custGeom>
              <a:avLst/>
              <a:gdLst/>
              <a:ahLst/>
              <a:cxnLst/>
              <a:rect l="l" t="t" r="r" b="b"/>
              <a:pathLst>
                <a:path w="1818640" h="766444">
                  <a:moveTo>
                    <a:pt x="1818043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818043" y="765975"/>
                  </a:lnTo>
                  <a:lnTo>
                    <a:pt x="1818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269417" y="1751271"/>
              <a:ext cx="1160780" cy="1160780"/>
            </a:xfrm>
            <a:custGeom>
              <a:avLst/>
              <a:gdLst/>
              <a:ahLst/>
              <a:cxnLst/>
              <a:rect l="l" t="t" r="r" b="b"/>
              <a:pathLst>
                <a:path w="1160779" h="1160780">
                  <a:moveTo>
                    <a:pt x="580288" y="0"/>
                  </a:moveTo>
                  <a:lnTo>
                    <a:pt x="532695" y="1923"/>
                  </a:lnTo>
                  <a:lnTo>
                    <a:pt x="486162" y="7594"/>
                  </a:lnTo>
                  <a:lnTo>
                    <a:pt x="440838" y="16864"/>
                  </a:lnTo>
                  <a:lnTo>
                    <a:pt x="396872" y="29583"/>
                  </a:lnTo>
                  <a:lnTo>
                    <a:pt x="354413" y="45601"/>
                  </a:lnTo>
                  <a:lnTo>
                    <a:pt x="313612" y="64770"/>
                  </a:lnTo>
                  <a:lnTo>
                    <a:pt x="274617" y="86940"/>
                  </a:lnTo>
                  <a:lnTo>
                    <a:pt x="237577" y="111961"/>
                  </a:lnTo>
                  <a:lnTo>
                    <a:pt x="202642" y="139685"/>
                  </a:lnTo>
                  <a:lnTo>
                    <a:pt x="169962" y="169962"/>
                  </a:lnTo>
                  <a:lnTo>
                    <a:pt x="139685" y="202642"/>
                  </a:lnTo>
                  <a:lnTo>
                    <a:pt x="111961" y="237577"/>
                  </a:lnTo>
                  <a:lnTo>
                    <a:pt x="86940" y="274617"/>
                  </a:lnTo>
                  <a:lnTo>
                    <a:pt x="64770" y="313612"/>
                  </a:lnTo>
                  <a:lnTo>
                    <a:pt x="45601" y="354413"/>
                  </a:lnTo>
                  <a:lnTo>
                    <a:pt x="29583" y="396872"/>
                  </a:lnTo>
                  <a:lnTo>
                    <a:pt x="16864" y="440838"/>
                  </a:lnTo>
                  <a:lnTo>
                    <a:pt x="7594" y="486162"/>
                  </a:lnTo>
                  <a:lnTo>
                    <a:pt x="1923" y="532695"/>
                  </a:lnTo>
                  <a:lnTo>
                    <a:pt x="0" y="580288"/>
                  </a:lnTo>
                  <a:lnTo>
                    <a:pt x="1923" y="627881"/>
                  </a:lnTo>
                  <a:lnTo>
                    <a:pt x="7594" y="674414"/>
                  </a:lnTo>
                  <a:lnTo>
                    <a:pt x="16864" y="719738"/>
                  </a:lnTo>
                  <a:lnTo>
                    <a:pt x="29583" y="763704"/>
                  </a:lnTo>
                  <a:lnTo>
                    <a:pt x="45601" y="806162"/>
                  </a:lnTo>
                  <a:lnTo>
                    <a:pt x="64770" y="846964"/>
                  </a:lnTo>
                  <a:lnTo>
                    <a:pt x="86940" y="885959"/>
                  </a:lnTo>
                  <a:lnTo>
                    <a:pt x="111961" y="922999"/>
                  </a:lnTo>
                  <a:lnTo>
                    <a:pt x="139685" y="957933"/>
                  </a:lnTo>
                  <a:lnTo>
                    <a:pt x="169962" y="990614"/>
                  </a:lnTo>
                  <a:lnTo>
                    <a:pt x="202642" y="1020891"/>
                  </a:lnTo>
                  <a:lnTo>
                    <a:pt x="237577" y="1048614"/>
                  </a:lnTo>
                  <a:lnTo>
                    <a:pt x="274617" y="1073636"/>
                  </a:lnTo>
                  <a:lnTo>
                    <a:pt x="313612" y="1095806"/>
                  </a:lnTo>
                  <a:lnTo>
                    <a:pt x="354413" y="1114974"/>
                  </a:lnTo>
                  <a:lnTo>
                    <a:pt x="396872" y="1130993"/>
                  </a:lnTo>
                  <a:lnTo>
                    <a:pt x="440838" y="1143712"/>
                  </a:lnTo>
                  <a:lnTo>
                    <a:pt x="486162" y="1152981"/>
                  </a:lnTo>
                  <a:lnTo>
                    <a:pt x="532695" y="1158653"/>
                  </a:lnTo>
                  <a:lnTo>
                    <a:pt x="580288" y="1160576"/>
                  </a:lnTo>
                  <a:lnTo>
                    <a:pt x="627881" y="1158653"/>
                  </a:lnTo>
                  <a:lnTo>
                    <a:pt x="674414" y="1152981"/>
                  </a:lnTo>
                  <a:lnTo>
                    <a:pt x="719738" y="1143712"/>
                  </a:lnTo>
                  <a:lnTo>
                    <a:pt x="763704" y="1130993"/>
                  </a:lnTo>
                  <a:lnTo>
                    <a:pt x="806162" y="1114974"/>
                  </a:lnTo>
                  <a:lnTo>
                    <a:pt x="846964" y="1095806"/>
                  </a:lnTo>
                  <a:lnTo>
                    <a:pt x="885959" y="1073636"/>
                  </a:lnTo>
                  <a:lnTo>
                    <a:pt x="922999" y="1048614"/>
                  </a:lnTo>
                  <a:lnTo>
                    <a:pt x="957933" y="1020891"/>
                  </a:lnTo>
                  <a:lnTo>
                    <a:pt x="990614" y="990614"/>
                  </a:lnTo>
                  <a:lnTo>
                    <a:pt x="1020891" y="957933"/>
                  </a:lnTo>
                  <a:lnTo>
                    <a:pt x="1048614" y="922999"/>
                  </a:lnTo>
                  <a:lnTo>
                    <a:pt x="1073636" y="885959"/>
                  </a:lnTo>
                  <a:lnTo>
                    <a:pt x="1095806" y="846964"/>
                  </a:lnTo>
                  <a:lnTo>
                    <a:pt x="1114974" y="806162"/>
                  </a:lnTo>
                  <a:lnTo>
                    <a:pt x="1130993" y="763704"/>
                  </a:lnTo>
                  <a:lnTo>
                    <a:pt x="1143712" y="719738"/>
                  </a:lnTo>
                  <a:lnTo>
                    <a:pt x="1152981" y="674414"/>
                  </a:lnTo>
                  <a:lnTo>
                    <a:pt x="1158653" y="627881"/>
                  </a:lnTo>
                  <a:lnTo>
                    <a:pt x="1160576" y="580288"/>
                  </a:lnTo>
                  <a:lnTo>
                    <a:pt x="1158653" y="532695"/>
                  </a:lnTo>
                  <a:lnTo>
                    <a:pt x="1152981" y="486162"/>
                  </a:lnTo>
                  <a:lnTo>
                    <a:pt x="1143712" y="440838"/>
                  </a:lnTo>
                  <a:lnTo>
                    <a:pt x="1130993" y="396872"/>
                  </a:lnTo>
                  <a:lnTo>
                    <a:pt x="1114974" y="354413"/>
                  </a:lnTo>
                  <a:lnTo>
                    <a:pt x="1095806" y="313612"/>
                  </a:lnTo>
                  <a:lnTo>
                    <a:pt x="1073636" y="274617"/>
                  </a:lnTo>
                  <a:lnTo>
                    <a:pt x="1048614" y="237577"/>
                  </a:lnTo>
                  <a:lnTo>
                    <a:pt x="1020891" y="202642"/>
                  </a:lnTo>
                  <a:lnTo>
                    <a:pt x="990614" y="169962"/>
                  </a:lnTo>
                  <a:lnTo>
                    <a:pt x="957933" y="139685"/>
                  </a:lnTo>
                  <a:lnTo>
                    <a:pt x="922999" y="111961"/>
                  </a:lnTo>
                  <a:lnTo>
                    <a:pt x="885959" y="86940"/>
                  </a:lnTo>
                  <a:lnTo>
                    <a:pt x="846964" y="64770"/>
                  </a:lnTo>
                  <a:lnTo>
                    <a:pt x="806162" y="45601"/>
                  </a:lnTo>
                  <a:lnTo>
                    <a:pt x="763704" y="29583"/>
                  </a:lnTo>
                  <a:lnTo>
                    <a:pt x="719738" y="16864"/>
                  </a:lnTo>
                  <a:lnTo>
                    <a:pt x="674414" y="7594"/>
                  </a:lnTo>
                  <a:lnTo>
                    <a:pt x="627881" y="1923"/>
                  </a:lnTo>
                  <a:lnTo>
                    <a:pt x="580288" y="0"/>
                  </a:lnTo>
                  <a:close/>
                </a:path>
              </a:pathLst>
            </a:custGeom>
            <a:solidFill>
              <a:srgbClr val="8FC9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743512" y="231539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848629" y="231539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953746" y="231539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743512" y="218876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848629" y="218876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953746" y="218876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617372" y="2442032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 h="0">
                  <a:moveTo>
                    <a:pt x="0" y="0"/>
                  </a:moveTo>
                  <a:lnTo>
                    <a:pt x="462513" y="0"/>
                  </a:lnTo>
                </a:path>
              </a:pathLst>
            </a:custGeom>
            <a:ln w="33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617372" y="2019920"/>
              <a:ext cx="462915" cy="612140"/>
            </a:xfrm>
            <a:custGeom>
              <a:avLst/>
              <a:gdLst/>
              <a:ahLst/>
              <a:cxnLst/>
              <a:rect l="l" t="t" r="r" b="b"/>
              <a:pathLst>
                <a:path w="462915" h="612139">
                  <a:moveTo>
                    <a:pt x="231256" y="0"/>
                  </a:moveTo>
                  <a:lnTo>
                    <a:pt x="0" y="84422"/>
                  </a:lnTo>
                  <a:lnTo>
                    <a:pt x="0" y="612063"/>
                  </a:lnTo>
                  <a:lnTo>
                    <a:pt x="189210" y="612063"/>
                  </a:lnTo>
                  <a:lnTo>
                    <a:pt x="189210" y="506535"/>
                  </a:lnTo>
                  <a:lnTo>
                    <a:pt x="273303" y="506535"/>
                  </a:lnTo>
                  <a:lnTo>
                    <a:pt x="273303" y="612063"/>
                  </a:lnTo>
                  <a:lnTo>
                    <a:pt x="462513" y="612063"/>
                  </a:lnTo>
                  <a:lnTo>
                    <a:pt x="462513" y="84422"/>
                  </a:lnTo>
                  <a:lnTo>
                    <a:pt x="231256" y="0"/>
                  </a:lnTo>
                  <a:close/>
                </a:path>
              </a:pathLst>
            </a:custGeom>
            <a:ln w="331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med">
    <p:fade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527300"/>
            <a:ext cx="14630400" cy="4145915"/>
          </a:xfrm>
          <a:custGeom>
            <a:avLst/>
            <a:gdLst/>
            <a:ahLst/>
            <a:cxnLst/>
            <a:rect l="l" t="t" r="r" b="b"/>
            <a:pathLst>
              <a:path w="14630400" h="4145915">
                <a:moveTo>
                  <a:pt x="14630400" y="0"/>
                </a:moveTo>
                <a:lnTo>
                  <a:pt x="0" y="0"/>
                </a:lnTo>
                <a:lnTo>
                  <a:pt x="0" y="4145597"/>
                </a:lnTo>
                <a:lnTo>
                  <a:pt x="14630400" y="4145597"/>
                </a:lnTo>
                <a:lnTo>
                  <a:pt x="14630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86678" y="2817997"/>
            <a:ext cx="1956435" cy="312991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10"/>
              </a:spcBef>
              <a:buClr>
                <a:srgbClr val="0093D6"/>
              </a:buClr>
              <a:buFont typeface="Arial"/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Aitkin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Carlton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Cook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Goodhue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Itasca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Kanabec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Koochiching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30590" y="2817997"/>
            <a:ext cx="1656714" cy="312991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Lake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Le</a:t>
            </a:r>
            <a:r>
              <a:rPr dirty="0" sz="24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Sueur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McLeod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Meeker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Mille</a:t>
            </a:r>
            <a:r>
              <a:rPr dirty="0" sz="24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Lacs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Pine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Pipestone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72979" y="2817997"/>
            <a:ext cx="1517650" cy="3459479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Rice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Rock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Sibley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St.</a:t>
            </a:r>
            <a:r>
              <a:rPr dirty="0" sz="24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Louis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Stevens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1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Traverse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ts val="2590"/>
              </a:lnSpc>
              <a:spcBef>
                <a:spcPts val="94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Yellow Medicine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4154" y="7568235"/>
            <a:ext cx="8705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1200" spc="3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catastrophic coverage.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140"/>
              <a:t> </a:t>
            </a:r>
            <a:r>
              <a:rPr dirty="0" spc="-20"/>
              <a:t>PLATINUM</a:t>
            </a:r>
            <a:r>
              <a:rPr dirty="0" spc="-65"/>
              <a:t> </a:t>
            </a:r>
            <a:r>
              <a:rPr dirty="0"/>
              <a:t>BLUE</a:t>
            </a:r>
            <a:r>
              <a:rPr dirty="0" baseline="25157" sz="3975"/>
              <a:t>SM</a:t>
            </a:r>
            <a:r>
              <a:rPr dirty="0" baseline="25157" sz="3975" spc="375"/>
              <a:t> </a:t>
            </a:r>
            <a:r>
              <a:rPr dirty="0" sz="4000" spc="-10"/>
              <a:t>(COST)</a:t>
            </a:r>
            <a:endParaRPr sz="4000"/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Availability</a:t>
            </a:r>
            <a:r>
              <a:rPr dirty="0" sz="2000" spc="-12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0" b="0">
                <a:solidFill>
                  <a:srgbClr val="003358"/>
                </a:solidFill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1806" y="1441447"/>
            <a:ext cx="4894582" cy="545592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2449337" y="5687984"/>
            <a:ext cx="1402080" cy="74358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290"/>
              </a:spcBef>
            </a:pPr>
            <a:r>
              <a:rPr dirty="0" sz="1650">
                <a:solidFill>
                  <a:srgbClr val="003358"/>
                </a:solidFill>
                <a:latin typeface="Arial"/>
                <a:cs typeface="Arial"/>
              </a:rPr>
              <a:t>Platinum</a:t>
            </a:r>
            <a:r>
              <a:rPr dirty="0" sz="1650" spc="1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03358"/>
                </a:solidFill>
                <a:latin typeface="Arial"/>
                <a:cs typeface="Arial"/>
              </a:rPr>
              <a:t>Blue </a:t>
            </a:r>
            <a:r>
              <a:rPr dirty="0" sz="1650">
                <a:solidFill>
                  <a:srgbClr val="003358"/>
                </a:solidFill>
                <a:latin typeface="Arial"/>
                <a:cs typeface="Arial"/>
              </a:rPr>
              <a:t>available</a:t>
            </a:r>
            <a:r>
              <a:rPr dirty="0" sz="1650" spc="1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03358"/>
                </a:solidFill>
                <a:latin typeface="Arial"/>
                <a:cs typeface="Arial"/>
              </a:rPr>
              <a:t>in </a:t>
            </a:r>
            <a:r>
              <a:rPr dirty="0" sz="1650">
                <a:solidFill>
                  <a:srgbClr val="003358"/>
                </a:solidFill>
                <a:latin typeface="Arial"/>
                <a:cs typeface="Arial"/>
              </a:rPr>
              <a:t>these</a:t>
            </a:r>
            <a:r>
              <a:rPr dirty="0" sz="1650" spc="7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03358"/>
                </a:solidFill>
                <a:latin typeface="Arial"/>
                <a:cs typeface="Arial"/>
              </a:rPr>
              <a:t>counties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125" y="1597926"/>
            <a:ext cx="14619605" cy="5748020"/>
            <a:chOff x="11125" y="1597926"/>
            <a:chExt cx="14619605" cy="5748020"/>
          </a:xfrm>
        </p:grpSpPr>
        <p:sp>
          <p:nvSpPr>
            <p:cNvPr id="3" name="object 3" descr=""/>
            <p:cNvSpPr/>
            <p:nvPr/>
          </p:nvSpPr>
          <p:spPr>
            <a:xfrm>
              <a:off x="11125" y="1597926"/>
              <a:ext cx="14619605" cy="5748020"/>
            </a:xfrm>
            <a:custGeom>
              <a:avLst/>
              <a:gdLst/>
              <a:ahLst/>
              <a:cxnLst/>
              <a:rect l="l" t="t" r="r" b="b"/>
              <a:pathLst>
                <a:path w="14619605" h="5748020">
                  <a:moveTo>
                    <a:pt x="14619274" y="0"/>
                  </a:moveTo>
                  <a:lnTo>
                    <a:pt x="0" y="0"/>
                  </a:lnTo>
                  <a:lnTo>
                    <a:pt x="0" y="5747893"/>
                  </a:lnTo>
                  <a:lnTo>
                    <a:pt x="14619274" y="5747893"/>
                  </a:lnTo>
                  <a:lnTo>
                    <a:pt x="1461927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8430" y="1980924"/>
              <a:ext cx="2828567" cy="326481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4154" y="443674"/>
            <a:ext cx="33921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PLATINUM</a:t>
            </a:r>
            <a:r>
              <a:rPr dirty="0" spc="-190"/>
              <a:t> </a:t>
            </a:r>
            <a:r>
              <a:rPr dirty="0" spc="-20"/>
              <a:t>BLUE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83565" y="929875"/>
            <a:ext cx="10730230" cy="5007610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highlights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dirty="0" sz="2800" spc="-20">
                <a:solidFill>
                  <a:srgbClr val="0093D6"/>
                </a:solidFill>
                <a:latin typeface="Arial Narrow"/>
                <a:cs typeface="Arial Narrow"/>
              </a:rPr>
              <a:t>FEATURES</a:t>
            </a:r>
            <a:r>
              <a:rPr dirty="0" sz="2800" spc="-3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OF</a:t>
            </a:r>
            <a:r>
              <a:rPr dirty="0" sz="2800" spc="-10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THIS</a:t>
            </a:r>
            <a:r>
              <a:rPr dirty="0" sz="2800" spc="-7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 spc="-20">
                <a:solidFill>
                  <a:srgbClr val="0093D6"/>
                </a:solidFill>
                <a:latin typeface="Arial Narrow"/>
                <a:cs typeface="Arial Narrow"/>
              </a:rPr>
              <a:t>PLAN</a:t>
            </a:r>
            <a:endParaRPr sz="2800">
              <a:latin typeface="Arial Narrow"/>
              <a:cs typeface="Arial Narrow"/>
            </a:endParaRPr>
          </a:p>
          <a:p>
            <a:pPr marL="288290" indent="-265430">
              <a:lnSpc>
                <a:spcPct val="100000"/>
              </a:lnSpc>
              <a:spcBef>
                <a:spcPts val="780"/>
              </a:spcBef>
              <a:buClr>
                <a:srgbClr val="0093D6"/>
              </a:buClr>
              <a:buChar char="•"/>
              <a:tabLst>
                <a:tab pos="288290" algn="l"/>
              </a:tabLst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Provides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extras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not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covered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by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endParaRPr sz="1900">
              <a:latin typeface="Arial"/>
              <a:cs typeface="Arial"/>
            </a:endParaRPr>
          </a:p>
          <a:p>
            <a:pPr marL="288290" indent="-265430">
              <a:lnSpc>
                <a:spcPct val="100000"/>
              </a:lnSpc>
              <a:spcBef>
                <a:spcPts val="1080"/>
              </a:spcBef>
              <a:buClr>
                <a:srgbClr val="0093D6"/>
              </a:buClr>
              <a:buChar char="•"/>
              <a:tabLst>
                <a:tab pos="288290" algn="l"/>
              </a:tabLst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Large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access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network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(statewide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U.S.)</a:t>
            </a:r>
            <a:endParaRPr sz="1900">
              <a:latin typeface="Arial"/>
              <a:cs typeface="Arial"/>
            </a:endParaRPr>
          </a:p>
          <a:p>
            <a:pPr marL="288290" indent="-265430">
              <a:lnSpc>
                <a:spcPct val="100000"/>
              </a:lnSpc>
              <a:spcBef>
                <a:spcPts val="1065"/>
              </a:spcBef>
              <a:buClr>
                <a:srgbClr val="0093D6"/>
              </a:buClr>
              <a:buChar char="•"/>
              <a:tabLst>
                <a:tab pos="288290" algn="l"/>
              </a:tabLst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No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referrals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needed</a:t>
            </a:r>
            <a:endParaRPr sz="1900">
              <a:latin typeface="Arial"/>
              <a:cs typeface="Arial"/>
            </a:endParaRPr>
          </a:p>
          <a:p>
            <a:pPr marL="288290" marR="3681729" indent="-265430">
              <a:lnSpc>
                <a:spcPts val="2050"/>
              </a:lnSpc>
              <a:spcBef>
                <a:spcPts val="1330"/>
              </a:spcBef>
              <a:buClr>
                <a:srgbClr val="0093D6"/>
              </a:buClr>
              <a:buChar char="•"/>
              <a:tabLst>
                <a:tab pos="288290" algn="l"/>
              </a:tabLst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Nationwide travel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up</a:t>
            </a:r>
            <a:r>
              <a:rPr dirty="0" sz="19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9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nine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consecutive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months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access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to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in-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network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providers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prescription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support</a:t>
            </a:r>
            <a:endParaRPr sz="1900">
              <a:latin typeface="Arial"/>
              <a:cs typeface="Arial"/>
            </a:endParaRPr>
          </a:p>
          <a:p>
            <a:pPr marL="288290" indent="-265430">
              <a:lnSpc>
                <a:spcPct val="100000"/>
              </a:lnSpc>
              <a:spcBef>
                <a:spcPts val="1050"/>
              </a:spcBef>
              <a:buClr>
                <a:srgbClr val="0093D6"/>
              </a:buClr>
              <a:buChar char="•"/>
              <a:tabLst>
                <a:tab pos="288290" algn="l"/>
              </a:tabLst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Worldwide</a:t>
            </a:r>
            <a:r>
              <a:rPr dirty="0" sz="19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emergency</a:t>
            </a:r>
            <a:r>
              <a:rPr dirty="0" sz="19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benefits</a:t>
            </a:r>
            <a:endParaRPr sz="1900">
              <a:latin typeface="Arial"/>
              <a:cs typeface="Arial"/>
            </a:endParaRPr>
          </a:p>
          <a:p>
            <a:pPr marL="288290" indent="-265430">
              <a:lnSpc>
                <a:spcPct val="100000"/>
              </a:lnSpc>
              <a:spcBef>
                <a:spcPts val="1070"/>
              </a:spcBef>
              <a:buClr>
                <a:srgbClr val="0093D6"/>
              </a:buClr>
              <a:buChar char="•"/>
              <a:tabLst>
                <a:tab pos="288290" algn="l"/>
              </a:tabLst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Annual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contract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900">
              <a:latin typeface="Arial"/>
              <a:cs typeface="Arial"/>
            </a:endParaRPr>
          </a:p>
          <a:p>
            <a:pPr marL="8177530" marR="508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003358"/>
                </a:solidFill>
                <a:latin typeface="Arial"/>
                <a:cs typeface="Arial"/>
              </a:rPr>
              <a:t>Available</a:t>
            </a:r>
            <a:r>
              <a:rPr dirty="0" sz="1600" spc="-25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600" spc="-80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358"/>
                </a:solidFill>
                <a:latin typeface="Arial"/>
                <a:cs typeface="Arial"/>
              </a:rPr>
              <a:t>residents</a:t>
            </a:r>
            <a:r>
              <a:rPr dirty="0" sz="1600" spc="-50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003358"/>
                </a:solidFill>
                <a:latin typeface="Arial"/>
                <a:cs typeface="Arial"/>
              </a:rPr>
              <a:t>of </a:t>
            </a:r>
            <a:r>
              <a:rPr dirty="0" sz="1600" b="1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1600" spc="-35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358"/>
                </a:solidFill>
                <a:latin typeface="Arial"/>
                <a:cs typeface="Arial"/>
              </a:rPr>
              <a:t>Northeast</a:t>
            </a:r>
            <a:r>
              <a:rPr dirty="0" sz="1600" spc="-10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358"/>
                </a:solidFill>
                <a:latin typeface="Arial"/>
                <a:cs typeface="Arial"/>
              </a:rPr>
              <a:t>Plus</a:t>
            </a:r>
            <a:r>
              <a:rPr dirty="0" sz="1600" spc="-30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3358"/>
                </a:solidFill>
                <a:latin typeface="Arial"/>
                <a:cs typeface="Arial"/>
              </a:rPr>
              <a:t>Region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769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509"/>
              </a:spcBef>
            </a:pPr>
            <a:r>
              <a:rPr dirty="0" spc="-25"/>
              <a:t>PLATINUM</a:t>
            </a:r>
            <a:r>
              <a:rPr dirty="0" spc="-190"/>
              <a:t> </a:t>
            </a:r>
            <a:r>
              <a:rPr dirty="0" spc="-20"/>
              <a:t>BLUE</a:t>
            </a:r>
          </a:p>
          <a:p>
            <a:pPr marL="34925">
              <a:lnSpc>
                <a:spcPct val="100000"/>
              </a:lnSpc>
              <a:spcBef>
                <a:spcPts val="215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2000" spc="-4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003358"/>
                </a:solidFill>
                <a:latin typeface="Arial"/>
                <a:cs typeface="Arial"/>
              </a:rPr>
              <a:t>extras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4789" y="3025657"/>
            <a:ext cx="471805" cy="473709"/>
            <a:chOff x="714789" y="3025657"/>
            <a:chExt cx="471805" cy="473709"/>
          </a:xfrm>
        </p:grpSpPr>
        <p:sp>
          <p:nvSpPr>
            <p:cNvPr id="5" name="object 5" descr=""/>
            <p:cNvSpPr/>
            <p:nvPr/>
          </p:nvSpPr>
          <p:spPr>
            <a:xfrm>
              <a:off x="852191" y="3163532"/>
              <a:ext cx="196850" cy="198120"/>
            </a:xfrm>
            <a:custGeom>
              <a:avLst/>
              <a:gdLst/>
              <a:ahLst/>
              <a:cxnLst/>
              <a:rect l="l" t="t" r="r" b="b"/>
              <a:pathLst>
                <a:path w="196850" h="198120">
                  <a:moveTo>
                    <a:pt x="0" y="0"/>
                  </a:moveTo>
                  <a:lnTo>
                    <a:pt x="196804" y="197574"/>
                  </a:lnTo>
                </a:path>
              </a:pathLst>
            </a:custGeom>
            <a:ln w="32864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31222" y="3042089"/>
              <a:ext cx="438784" cy="440690"/>
            </a:xfrm>
            <a:custGeom>
              <a:avLst/>
              <a:gdLst/>
              <a:ahLst/>
              <a:cxnLst/>
              <a:rect l="l" t="t" r="r" b="b"/>
              <a:pathLst>
                <a:path w="438784" h="440689">
                  <a:moveTo>
                    <a:pt x="38967" y="401340"/>
                  </a:moveTo>
                  <a:lnTo>
                    <a:pt x="12989" y="365054"/>
                  </a:lnTo>
                  <a:lnTo>
                    <a:pt x="0" y="323924"/>
                  </a:lnTo>
                  <a:lnTo>
                    <a:pt x="0" y="281180"/>
                  </a:lnTo>
                  <a:lnTo>
                    <a:pt x="12989" y="240051"/>
                  </a:lnTo>
                  <a:lnTo>
                    <a:pt x="38967" y="203765"/>
                  </a:lnTo>
                  <a:lnTo>
                    <a:pt x="202970" y="39119"/>
                  </a:lnTo>
                  <a:lnTo>
                    <a:pt x="239115" y="13039"/>
                  </a:lnTo>
                  <a:lnTo>
                    <a:pt x="280084" y="0"/>
                  </a:lnTo>
                  <a:lnTo>
                    <a:pt x="322661" y="0"/>
                  </a:lnTo>
                  <a:lnTo>
                    <a:pt x="363631" y="13039"/>
                  </a:lnTo>
                  <a:lnTo>
                    <a:pt x="399775" y="39119"/>
                  </a:lnTo>
                  <a:lnTo>
                    <a:pt x="425753" y="75405"/>
                  </a:lnTo>
                  <a:lnTo>
                    <a:pt x="438742" y="116535"/>
                  </a:lnTo>
                  <a:lnTo>
                    <a:pt x="438742" y="159279"/>
                  </a:lnTo>
                  <a:lnTo>
                    <a:pt x="425753" y="200408"/>
                  </a:lnTo>
                  <a:lnTo>
                    <a:pt x="399775" y="236694"/>
                  </a:lnTo>
                  <a:lnTo>
                    <a:pt x="235771" y="401340"/>
                  </a:lnTo>
                  <a:lnTo>
                    <a:pt x="199627" y="427420"/>
                  </a:lnTo>
                  <a:lnTo>
                    <a:pt x="158658" y="440460"/>
                  </a:lnTo>
                  <a:lnTo>
                    <a:pt x="116080" y="440460"/>
                  </a:lnTo>
                  <a:lnTo>
                    <a:pt x="75111" y="427420"/>
                  </a:lnTo>
                  <a:lnTo>
                    <a:pt x="38967" y="401340"/>
                  </a:lnTo>
                  <a:close/>
                </a:path>
              </a:pathLst>
            </a:custGeom>
            <a:ln w="32864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7901744" y="2003657"/>
            <a:ext cx="615315" cy="419734"/>
            <a:chOff x="7901744" y="2003657"/>
            <a:chExt cx="615315" cy="419734"/>
          </a:xfrm>
        </p:grpSpPr>
        <p:sp>
          <p:nvSpPr>
            <p:cNvPr id="8" name="object 8" descr=""/>
            <p:cNvSpPr/>
            <p:nvPr/>
          </p:nvSpPr>
          <p:spPr>
            <a:xfrm>
              <a:off x="7921022" y="2324980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5" h="0">
                  <a:moveTo>
                    <a:pt x="0" y="0"/>
                  </a:moveTo>
                  <a:lnTo>
                    <a:pt x="576743" y="0"/>
                  </a:lnTo>
                </a:path>
              </a:pathLst>
            </a:custGeom>
            <a:ln w="38600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921022" y="2022935"/>
              <a:ext cx="577215" cy="381000"/>
            </a:xfrm>
            <a:custGeom>
              <a:avLst/>
              <a:gdLst/>
              <a:ahLst/>
              <a:cxnLst/>
              <a:rect l="l" t="t" r="r" b="b"/>
              <a:pathLst>
                <a:path w="577215" h="381000">
                  <a:moveTo>
                    <a:pt x="184365" y="0"/>
                  </a:moveTo>
                  <a:lnTo>
                    <a:pt x="419484" y="196667"/>
                  </a:lnTo>
                  <a:lnTo>
                    <a:pt x="498113" y="196667"/>
                  </a:lnTo>
                  <a:lnTo>
                    <a:pt x="528721" y="202870"/>
                  </a:lnTo>
                  <a:lnTo>
                    <a:pt x="553714" y="219786"/>
                  </a:lnTo>
                  <a:lnTo>
                    <a:pt x="570564" y="244877"/>
                  </a:lnTo>
                  <a:lnTo>
                    <a:pt x="576743" y="275604"/>
                  </a:lnTo>
                  <a:lnTo>
                    <a:pt x="576743" y="328293"/>
                  </a:lnTo>
                  <a:lnTo>
                    <a:pt x="572638" y="348755"/>
                  </a:lnTo>
                  <a:lnTo>
                    <a:pt x="561440" y="365479"/>
                  </a:lnTo>
                  <a:lnTo>
                    <a:pt x="544820" y="376782"/>
                  </a:lnTo>
                  <a:lnTo>
                    <a:pt x="524451" y="380982"/>
                  </a:lnTo>
                  <a:lnTo>
                    <a:pt x="52483" y="380982"/>
                  </a:lnTo>
                  <a:lnTo>
                    <a:pt x="32122" y="376739"/>
                  </a:lnTo>
                  <a:lnTo>
                    <a:pt x="15485" y="365436"/>
                  </a:lnTo>
                  <a:lnTo>
                    <a:pt x="4226" y="348733"/>
                  </a:lnTo>
                  <a:lnTo>
                    <a:pt x="0" y="328293"/>
                  </a:lnTo>
                  <a:lnTo>
                    <a:pt x="0" y="113291"/>
                  </a:lnTo>
                  <a:lnTo>
                    <a:pt x="2054" y="103075"/>
                  </a:lnTo>
                  <a:lnTo>
                    <a:pt x="7658" y="94731"/>
                  </a:lnTo>
                  <a:lnTo>
                    <a:pt x="15969" y="89106"/>
                  </a:lnTo>
                  <a:lnTo>
                    <a:pt x="26145" y="87043"/>
                  </a:lnTo>
                  <a:lnTo>
                    <a:pt x="26337" y="87043"/>
                  </a:lnTo>
                  <a:lnTo>
                    <a:pt x="30721" y="87043"/>
                  </a:lnTo>
                  <a:lnTo>
                    <a:pt x="35008" y="88181"/>
                  </a:lnTo>
                  <a:lnTo>
                    <a:pt x="38834" y="90324"/>
                  </a:lnTo>
                  <a:lnTo>
                    <a:pt x="60579" y="101157"/>
                  </a:lnTo>
                  <a:lnTo>
                    <a:pt x="83373" y="109288"/>
                  </a:lnTo>
                  <a:lnTo>
                    <a:pt x="106967" y="114644"/>
                  </a:lnTo>
                  <a:lnTo>
                    <a:pt x="131112" y="117151"/>
                  </a:lnTo>
                  <a:lnTo>
                    <a:pt x="144435" y="116460"/>
                  </a:lnTo>
                  <a:lnTo>
                    <a:pt x="157568" y="114347"/>
                  </a:lnTo>
                  <a:lnTo>
                    <a:pt x="170402" y="110838"/>
                  </a:lnTo>
                  <a:lnTo>
                    <a:pt x="182827" y="105957"/>
                  </a:lnTo>
                </a:path>
              </a:pathLst>
            </a:custGeom>
            <a:ln w="38554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376" y="4259647"/>
            <a:ext cx="669461" cy="23423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823407" y="1774560"/>
            <a:ext cx="4819015" cy="110299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800" spc="-10" b="1">
                <a:solidFill>
                  <a:srgbClr val="0093D6"/>
                </a:solidFill>
                <a:latin typeface="Arial Narrow"/>
                <a:cs typeface="Arial Narrow"/>
              </a:rPr>
              <a:t>SILVERSNEAKERS®</a:t>
            </a:r>
            <a:endParaRPr sz="28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Fitness</a:t>
            </a:r>
            <a:r>
              <a:rPr dirty="0" sz="1800" spc="-5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program:</a:t>
            </a:r>
            <a:r>
              <a:rPr dirty="0" sz="18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600+</a:t>
            </a:r>
            <a:r>
              <a:rPr dirty="0" sz="1800" spc="-4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participating</a:t>
            </a:r>
            <a:r>
              <a:rPr dirty="0" sz="18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locations</a:t>
            </a:r>
            <a:r>
              <a:rPr dirty="0" sz="1800" spc="-25">
                <a:solidFill>
                  <a:srgbClr val="003767"/>
                </a:solidFill>
                <a:latin typeface="Arial"/>
                <a:cs typeface="Arial"/>
              </a:rPr>
              <a:t> in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Minnesota,</a:t>
            </a:r>
            <a:r>
              <a:rPr dirty="0" sz="18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virtual</a:t>
            </a:r>
            <a:r>
              <a:rPr dirty="0" sz="1800" spc="-4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classes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823407" y="3054719"/>
            <a:ext cx="4871085" cy="82867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800" spc="-10" b="1">
                <a:solidFill>
                  <a:srgbClr val="0093D6"/>
                </a:solidFill>
                <a:latin typeface="Arial Narrow"/>
                <a:cs typeface="Arial Narrow"/>
              </a:rPr>
              <a:t>CHIROPRACTIC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12</a:t>
            </a:r>
            <a:r>
              <a:rPr dirty="0" sz="1800" spc="-4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routine</a:t>
            </a:r>
            <a:r>
              <a:rPr dirty="0" sz="18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visits;</a:t>
            </a:r>
            <a:r>
              <a:rPr dirty="0" sz="18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any</a:t>
            </a:r>
            <a:r>
              <a:rPr dirty="0" sz="18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diagnosis</a:t>
            </a:r>
            <a:r>
              <a:rPr dirty="0" sz="1800" spc="-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(X-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ray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 excluded)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823407" y="4060560"/>
            <a:ext cx="2275840" cy="82867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800" spc="-10" b="1">
                <a:solidFill>
                  <a:srgbClr val="0093D6"/>
                </a:solidFill>
                <a:latin typeface="Arial Narrow"/>
                <a:cs typeface="Arial Narrow"/>
              </a:rPr>
              <a:t>ACUPUNCTURE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12</a:t>
            </a:r>
            <a:r>
              <a:rPr dirty="0" sz="18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visits</a:t>
            </a:r>
            <a:r>
              <a:rPr dirty="0" sz="18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3767"/>
                </a:solidFill>
                <a:latin typeface="Arial"/>
                <a:cs typeface="Arial"/>
              </a:rPr>
              <a:t>pain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823407" y="5066400"/>
            <a:ext cx="5076825" cy="110299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800" b="1">
                <a:solidFill>
                  <a:srgbClr val="0093D6"/>
                </a:solidFill>
                <a:latin typeface="Arial Narrow"/>
                <a:cs typeface="Arial Narrow"/>
              </a:rPr>
              <a:t>DIABETES</a:t>
            </a:r>
            <a:r>
              <a:rPr dirty="0" sz="2800" spc="-85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0093D6"/>
                </a:solidFill>
                <a:latin typeface="Arial Narrow"/>
                <a:cs typeface="Arial Narrow"/>
              </a:rPr>
              <a:t>PREVENTION</a:t>
            </a:r>
            <a:endParaRPr sz="28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Diabetes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heart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disease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prevention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with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online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education,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health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coaching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peer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74975" y="1729170"/>
            <a:ext cx="2419985" cy="82867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800" b="1">
                <a:solidFill>
                  <a:srgbClr val="0093D6"/>
                </a:solidFill>
                <a:latin typeface="Arial Narrow"/>
                <a:cs typeface="Arial Narrow"/>
              </a:rPr>
              <a:t>PHYSICAL</a:t>
            </a:r>
            <a:r>
              <a:rPr dirty="0" sz="2800" spc="-114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 spc="-20" b="1">
                <a:solidFill>
                  <a:srgbClr val="0093D6"/>
                </a:solidFill>
                <a:latin typeface="Arial Narrow"/>
                <a:cs typeface="Arial Narrow"/>
              </a:rPr>
              <a:t>EXAM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$0</a:t>
            </a:r>
            <a:r>
              <a:rPr dirty="0" sz="18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copay for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1</a:t>
            </a:r>
            <a:r>
              <a:rPr dirty="0" sz="18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3767"/>
                </a:solidFill>
                <a:latin typeface="Arial"/>
                <a:cs typeface="Arial"/>
              </a:rPr>
              <a:t>exam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74975" y="2873706"/>
            <a:ext cx="5291455" cy="1002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0093D6"/>
                </a:solidFill>
                <a:latin typeface="Arial Narrow"/>
                <a:cs typeface="Arial Narrow"/>
              </a:rPr>
              <a:t>OVER-THE-</a:t>
            </a:r>
            <a:r>
              <a:rPr dirty="0" sz="2800" spc="-10" b="1">
                <a:solidFill>
                  <a:srgbClr val="0093D6"/>
                </a:solidFill>
                <a:latin typeface="Arial Narrow"/>
                <a:cs typeface="Arial Narrow"/>
              </a:rPr>
              <a:t>COUNTER</a:t>
            </a:r>
            <a:endParaRPr sz="28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15"/>
              </a:spcBef>
            </a:pP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$50</a:t>
            </a:r>
            <a:r>
              <a:rPr dirty="0" sz="18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per</a:t>
            </a:r>
            <a:r>
              <a:rPr dirty="0" sz="1800" spc="-2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quarter</a:t>
            </a:r>
            <a:r>
              <a:rPr dirty="0" sz="1800" spc="-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balance</a:t>
            </a:r>
            <a:r>
              <a:rPr dirty="0" sz="18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eligible</a:t>
            </a:r>
            <a:r>
              <a:rPr dirty="0" sz="1800" spc="-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over-the-counter purchases*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474975" y="4053270"/>
            <a:ext cx="5233035" cy="110299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800" spc="-10" b="1">
                <a:solidFill>
                  <a:srgbClr val="0093D6"/>
                </a:solidFill>
                <a:latin typeface="Arial Narrow"/>
                <a:cs typeface="Arial Narrow"/>
              </a:rPr>
              <a:t>VISION</a:t>
            </a:r>
            <a:endParaRPr sz="28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$0</a:t>
            </a:r>
            <a:r>
              <a:rPr dirty="0" sz="18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copay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1</a:t>
            </a:r>
            <a:r>
              <a:rPr dirty="0" sz="18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routine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exam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767"/>
                </a:solidFill>
                <a:latin typeface="Arial"/>
                <a:cs typeface="Arial"/>
              </a:rPr>
              <a:t>plus</a:t>
            </a:r>
            <a:r>
              <a:rPr dirty="0" sz="18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$200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annual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eyewear benefit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non-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covered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eyewear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474975" y="5322772"/>
            <a:ext cx="5006975" cy="105410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10" b="1">
                <a:solidFill>
                  <a:srgbClr val="0093D6"/>
                </a:solidFill>
                <a:latin typeface="Arial Narrow"/>
                <a:cs typeface="Arial Narrow"/>
              </a:rPr>
              <a:t>HEARING</a:t>
            </a:r>
            <a:endParaRPr sz="28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32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$0</a:t>
            </a:r>
            <a:r>
              <a:rPr dirty="0" sz="16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copay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on</a:t>
            </a:r>
            <a:r>
              <a:rPr dirty="0" sz="1600" spc="-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exams,</a:t>
            </a:r>
            <a:r>
              <a:rPr dirty="0" sz="1600" spc="-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$499</a:t>
            </a:r>
            <a:r>
              <a:rPr dirty="0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copay</a:t>
            </a:r>
            <a:r>
              <a:rPr dirty="0" sz="1600" spc="4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358"/>
                </a:solidFill>
                <a:latin typeface="Arial"/>
                <a:cs typeface="Arial"/>
              </a:rPr>
              <a:t>(Advanced</a:t>
            </a:r>
            <a:r>
              <a:rPr dirty="0" sz="1600" spc="-10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Aid),</a:t>
            </a:r>
            <a:r>
              <a:rPr dirty="0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3358"/>
                </a:solidFill>
                <a:latin typeface="Arial"/>
                <a:cs typeface="Arial"/>
              </a:rPr>
              <a:t>$799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copay</a:t>
            </a:r>
            <a:r>
              <a:rPr dirty="0" sz="16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(Premium)</a:t>
            </a:r>
            <a:r>
              <a:rPr dirty="0" sz="16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per</a:t>
            </a:r>
            <a:r>
              <a:rPr dirty="0" sz="16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hearing</a:t>
            </a:r>
            <a:r>
              <a:rPr dirty="0" sz="16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3358"/>
                </a:solidFill>
                <a:latin typeface="Arial"/>
                <a:cs typeface="Arial"/>
              </a:rPr>
              <a:t>aid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74563" y="5335938"/>
            <a:ext cx="475615" cy="496570"/>
            <a:chOff x="674563" y="5335938"/>
            <a:chExt cx="475615" cy="496570"/>
          </a:xfrm>
        </p:grpSpPr>
        <p:sp>
          <p:nvSpPr>
            <p:cNvPr id="20" name="object 20" descr=""/>
            <p:cNvSpPr/>
            <p:nvPr/>
          </p:nvSpPr>
          <p:spPr>
            <a:xfrm>
              <a:off x="772701" y="5485144"/>
              <a:ext cx="52705" cy="244475"/>
            </a:xfrm>
            <a:custGeom>
              <a:avLst/>
              <a:gdLst/>
              <a:ahLst/>
              <a:cxnLst/>
              <a:rect l="l" t="t" r="r" b="b"/>
              <a:pathLst>
                <a:path w="52705" h="244475">
                  <a:moveTo>
                    <a:pt x="12518" y="0"/>
                  </a:moveTo>
                  <a:lnTo>
                    <a:pt x="37257" y="37793"/>
                  </a:lnTo>
                  <a:lnTo>
                    <a:pt x="49318" y="63804"/>
                  </a:lnTo>
                  <a:lnTo>
                    <a:pt x="52136" y="90107"/>
                  </a:lnTo>
                  <a:lnTo>
                    <a:pt x="49144" y="128773"/>
                  </a:lnTo>
                  <a:lnTo>
                    <a:pt x="42839" y="159954"/>
                  </a:lnTo>
                  <a:lnTo>
                    <a:pt x="32430" y="189856"/>
                  </a:lnTo>
                  <a:lnTo>
                    <a:pt x="18093" y="218075"/>
                  </a:lnTo>
                  <a:lnTo>
                    <a:pt x="0" y="244203"/>
                  </a:lnTo>
                </a:path>
              </a:pathLst>
            </a:custGeom>
            <a:ln w="30913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563" y="5500407"/>
              <a:ext cx="103548" cy="20685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874545" y="5351407"/>
              <a:ext cx="260350" cy="465455"/>
            </a:xfrm>
            <a:custGeom>
              <a:avLst/>
              <a:gdLst/>
              <a:ahLst/>
              <a:cxnLst/>
              <a:rect l="l" t="t" r="r" b="b"/>
              <a:pathLst>
                <a:path w="260350" h="465454">
                  <a:moveTo>
                    <a:pt x="0" y="168025"/>
                  </a:moveTo>
                  <a:lnTo>
                    <a:pt x="0" y="126600"/>
                  </a:lnTo>
                  <a:lnTo>
                    <a:pt x="10440" y="77049"/>
                  </a:lnTo>
                  <a:lnTo>
                    <a:pt x="38007" y="36729"/>
                  </a:lnTo>
                  <a:lnTo>
                    <a:pt x="78600" y="9695"/>
                  </a:lnTo>
                  <a:lnTo>
                    <a:pt x="128116" y="0"/>
                  </a:lnTo>
                  <a:lnTo>
                    <a:pt x="177892" y="8150"/>
                  </a:lnTo>
                  <a:lnTo>
                    <a:pt x="219273" y="33915"/>
                  </a:lnTo>
                  <a:lnTo>
                    <a:pt x="248032" y="73364"/>
                  </a:lnTo>
                  <a:lnTo>
                    <a:pt x="259941" y="122567"/>
                  </a:lnTo>
                  <a:lnTo>
                    <a:pt x="259941" y="125670"/>
                  </a:lnTo>
                  <a:lnTo>
                    <a:pt x="252647" y="184616"/>
                  </a:lnTo>
                  <a:lnTo>
                    <a:pt x="229033" y="239083"/>
                  </a:lnTo>
                  <a:lnTo>
                    <a:pt x="213660" y="267407"/>
                  </a:lnTo>
                  <a:lnTo>
                    <a:pt x="202521" y="297490"/>
                  </a:lnTo>
                  <a:lnTo>
                    <a:pt x="195751" y="328856"/>
                  </a:lnTo>
                  <a:lnTo>
                    <a:pt x="193488" y="361029"/>
                  </a:lnTo>
                  <a:lnTo>
                    <a:pt x="193488" y="372355"/>
                  </a:lnTo>
                  <a:lnTo>
                    <a:pt x="186978" y="411882"/>
                  </a:lnTo>
                  <a:lnTo>
                    <a:pt x="166906" y="440834"/>
                  </a:lnTo>
                  <a:lnTo>
                    <a:pt x="136635" y="458819"/>
                  </a:lnTo>
                  <a:lnTo>
                    <a:pt x="99525" y="465444"/>
                  </a:lnTo>
                  <a:lnTo>
                    <a:pt x="64137" y="458230"/>
                  </a:lnTo>
                  <a:lnTo>
                    <a:pt x="37457" y="437518"/>
                  </a:lnTo>
                  <a:lnTo>
                    <a:pt x="20484" y="407147"/>
                  </a:lnTo>
                  <a:lnTo>
                    <a:pt x="14217" y="370959"/>
                  </a:lnTo>
                </a:path>
              </a:pathLst>
            </a:custGeom>
            <a:ln w="30937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430" y="5417850"/>
              <a:ext cx="151882" cy="239468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7943384" y="4222915"/>
            <a:ext cx="452755" cy="544830"/>
            <a:chOff x="7943384" y="4222915"/>
            <a:chExt cx="452755" cy="544830"/>
          </a:xfrm>
        </p:grpSpPr>
        <p:sp>
          <p:nvSpPr>
            <p:cNvPr id="25" name="object 25" descr=""/>
            <p:cNvSpPr/>
            <p:nvPr/>
          </p:nvSpPr>
          <p:spPr>
            <a:xfrm>
              <a:off x="7996667" y="4240396"/>
              <a:ext cx="372745" cy="312420"/>
            </a:xfrm>
            <a:custGeom>
              <a:avLst/>
              <a:gdLst/>
              <a:ahLst/>
              <a:cxnLst/>
              <a:rect l="l" t="t" r="r" b="b"/>
              <a:pathLst>
                <a:path w="372745" h="312420">
                  <a:moveTo>
                    <a:pt x="372158" y="0"/>
                  </a:moveTo>
                  <a:lnTo>
                    <a:pt x="132526" y="0"/>
                  </a:lnTo>
                  <a:lnTo>
                    <a:pt x="2419" y="116258"/>
                  </a:lnTo>
                  <a:lnTo>
                    <a:pt x="604" y="151649"/>
                  </a:lnTo>
                  <a:lnTo>
                    <a:pt x="0" y="187074"/>
                  </a:lnTo>
                  <a:lnTo>
                    <a:pt x="604" y="222503"/>
                  </a:lnTo>
                  <a:lnTo>
                    <a:pt x="2419" y="257904"/>
                  </a:lnTo>
                  <a:lnTo>
                    <a:pt x="5245" y="283223"/>
                  </a:lnTo>
                  <a:lnTo>
                    <a:pt x="9984" y="300122"/>
                  </a:lnTo>
                  <a:lnTo>
                    <a:pt x="19661" y="309437"/>
                  </a:lnTo>
                  <a:lnTo>
                    <a:pt x="37300" y="312006"/>
                  </a:lnTo>
                </a:path>
              </a:pathLst>
            </a:custGeom>
            <a:ln w="34961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2096" y="4360188"/>
              <a:ext cx="175150" cy="36670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079572" y="4359804"/>
              <a:ext cx="289560" cy="197485"/>
            </a:xfrm>
            <a:custGeom>
              <a:avLst/>
              <a:gdLst/>
              <a:ahLst/>
              <a:cxnLst/>
              <a:rect l="l" t="t" r="r" b="b"/>
              <a:pathLst>
                <a:path w="289559" h="197485">
                  <a:moveTo>
                    <a:pt x="289253" y="33441"/>
                  </a:moveTo>
                  <a:lnTo>
                    <a:pt x="235961" y="48915"/>
                  </a:lnTo>
                  <a:lnTo>
                    <a:pt x="179280" y="77366"/>
                  </a:lnTo>
                  <a:lnTo>
                    <a:pt x="149729" y="103476"/>
                  </a:lnTo>
                  <a:lnTo>
                    <a:pt x="101239" y="149653"/>
                  </a:lnTo>
                  <a:lnTo>
                    <a:pt x="65143" y="183338"/>
                  </a:lnTo>
                  <a:lnTo>
                    <a:pt x="35979" y="197359"/>
                  </a:lnTo>
                  <a:lnTo>
                    <a:pt x="8286" y="184542"/>
                  </a:lnTo>
                  <a:lnTo>
                    <a:pt x="0" y="156780"/>
                  </a:lnTo>
                  <a:lnTo>
                    <a:pt x="11186" y="125406"/>
                  </a:lnTo>
                  <a:lnTo>
                    <a:pt x="28030" y="99745"/>
                  </a:lnTo>
                  <a:lnTo>
                    <a:pt x="36714" y="89119"/>
                  </a:lnTo>
                  <a:lnTo>
                    <a:pt x="123917" y="0"/>
                  </a:lnTo>
                </a:path>
              </a:pathLst>
            </a:custGeom>
            <a:ln w="34974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960892" y="4685620"/>
              <a:ext cx="417830" cy="53975"/>
            </a:xfrm>
            <a:custGeom>
              <a:avLst/>
              <a:gdLst/>
              <a:ahLst/>
              <a:cxnLst/>
              <a:rect l="l" t="t" r="r" b="b"/>
              <a:pathLst>
                <a:path w="417829" h="53975">
                  <a:moveTo>
                    <a:pt x="0" y="36965"/>
                  </a:moveTo>
                  <a:lnTo>
                    <a:pt x="40813" y="9446"/>
                  </a:lnTo>
                  <a:lnTo>
                    <a:pt x="75364" y="0"/>
                  </a:lnTo>
                  <a:lnTo>
                    <a:pt x="122505" y="8379"/>
                  </a:lnTo>
                  <a:lnTo>
                    <a:pt x="201089" y="34339"/>
                  </a:lnTo>
                  <a:lnTo>
                    <a:pt x="291488" y="53839"/>
                  </a:lnTo>
                  <a:lnTo>
                    <a:pt x="359601" y="51672"/>
                  </a:lnTo>
                  <a:lnTo>
                    <a:pt x="402567" y="40839"/>
                  </a:lnTo>
                  <a:lnTo>
                    <a:pt x="417525" y="34339"/>
                  </a:lnTo>
                </a:path>
              </a:pathLst>
            </a:custGeom>
            <a:ln w="35015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0976" y="4494851"/>
              <a:ext cx="91064" cy="272838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7933958" y="3196818"/>
            <a:ext cx="530225" cy="533400"/>
            <a:chOff x="7933958" y="3196818"/>
            <a:chExt cx="530225" cy="533400"/>
          </a:xfrm>
        </p:grpSpPr>
        <p:sp>
          <p:nvSpPr>
            <p:cNvPr id="31" name="object 31" descr=""/>
            <p:cNvSpPr/>
            <p:nvPr/>
          </p:nvSpPr>
          <p:spPr>
            <a:xfrm>
              <a:off x="8017853" y="3446718"/>
              <a:ext cx="49530" cy="264795"/>
            </a:xfrm>
            <a:custGeom>
              <a:avLst/>
              <a:gdLst/>
              <a:ahLst/>
              <a:cxnLst/>
              <a:rect l="l" t="t" r="r" b="b"/>
              <a:pathLst>
                <a:path w="49529" h="264795">
                  <a:moveTo>
                    <a:pt x="0" y="0"/>
                  </a:moveTo>
                  <a:lnTo>
                    <a:pt x="27555" y="82101"/>
                  </a:lnTo>
                  <a:lnTo>
                    <a:pt x="42311" y="168382"/>
                  </a:lnTo>
                  <a:lnTo>
                    <a:pt x="48248" y="236520"/>
                  </a:lnTo>
                  <a:lnTo>
                    <a:pt x="49343" y="264194"/>
                  </a:lnTo>
                </a:path>
              </a:pathLst>
            </a:custGeom>
            <a:ln w="37440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952688" y="3215549"/>
              <a:ext cx="180340" cy="391160"/>
            </a:xfrm>
            <a:custGeom>
              <a:avLst/>
              <a:gdLst/>
              <a:ahLst/>
              <a:cxnLst/>
              <a:rect l="l" t="t" r="r" b="b"/>
              <a:pathLst>
                <a:path w="180340" h="391160">
                  <a:moveTo>
                    <a:pt x="180298" y="0"/>
                  </a:moveTo>
                  <a:lnTo>
                    <a:pt x="151391" y="34530"/>
                  </a:lnTo>
                  <a:lnTo>
                    <a:pt x="109901" y="51848"/>
                  </a:lnTo>
                  <a:lnTo>
                    <a:pt x="85001" y="57002"/>
                  </a:lnTo>
                  <a:lnTo>
                    <a:pt x="58852" y="66337"/>
                  </a:lnTo>
                  <a:lnTo>
                    <a:pt x="33597" y="84031"/>
                  </a:lnTo>
                  <a:lnTo>
                    <a:pt x="11379" y="114263"/>
                  </a:lnTo>
                  <a:lnTo>
                    <a:pt x="0" y="178934"/>
                  </a:lnTo>
                  <a:lnTo>
                    <a:pt x="1264" y="271624"/>
                  </a:lnTo>
                  <a:lnTo>
                    <a:pt x="7586" y="354778"/>
                  </a:lnTo>
                  <a:lnTo>
                    <a:pt x="11379" y="390842"/>
                  </a:lnTo>
                </a:path>
              </a:pathLst>
            </a:custGeom>
            <a:ln w="37460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198777" y="3512768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w="0" h="132714">
                  <a:moveTo>
                    <a:pt x="0" y="0"/>
                  </a:moveTo>
                  <a:lnTo>
                    <a:pt x="0" y="132097"/>
                  </a:lnTo>
                </a:path>
              </a:pathLst>
            </a:custGeom>
            <a:ln w="37435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100089" y="3331135"/>
              <a:ext cx="49530" cy="132715"/>
            </a:xfrm>
            <a:custGeom>
              <a:avLst/>
              <a:gdLst/>
              <a:ahLst/>
              <a:cxnLst/>
              <a:rect l="l" t="t" r="r" b="b"/>
              <a:pathLst>
                <a:path w="49529" h="132714">
                  <a:moveTo>
                    <a:pt x="0" y="132097"/>
                  </a:moveTo>
                  <a:lnTo>
                    <a:pt x="30261" y="90558"/>
                  </a:lnTo>
                  <a:lnTo>
                    <a:pt x="44717" y="47472"/>
                  </a:lnTo>
                  <a:lnTo>
                    <a:pt x="49150" y="13674"/>
                  </a:lnTo>
                  <a:lnTo>
                    <a:pt x="49343" y="0"/>
                  </a:lnTo>
                </a:path>
              </a:pathLst>
            </a:custGeom>
            <a:ln w="37453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330357" y="3446721"/>
              <a:ext cx="49530" cy="264795"/>
            </a:xfrm>
            <a:custGeom>
              <a:avLst/>
              <a:gdLst/>
              <a:ahLst/>
              <a:cxnLst/>
              <a:rect l="l" t="t" r="r" b="b"/>
              <a:pathLst>
                <a:path w="49529" h="264795">
                  <a:moveTo>
                    <a:pt x="49343" y="0"/>
                  </a:moveTo>
                  <a:lnTo>
                    <a:pt x="21788" y="82101"/>
                  </a:lnTo>
                  <a:lnTo>
                    <a:pt x="7031" y="168382"/>
                  </a:lnTo>
                  <a:lnTo>
                    <a:pt x="1094" y="236520"/>
                  </a:lnTo>
                  <a:lnTo>
                    <a:pt x="0" y="264194"/>
                  </a:lnTo>
                </a:path>
              </a:pathLst>
            </a:custGeom>
            <a:ln w="37440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264565" y="3215552"/>
              <a:ext cx="180340" cy="391160"/>
            </a:xfrm>
            <a:custGeom>
              <a:avLst/>
              <a:gdLst/>
              <a:ahLst/>
              <a:cxnLst/>
              <a:rect l="l" t="t" r="r" b="b"/>
              <a:pathLst>
                <a:path w="180340" h="391160">
                  <a:moveTo>
                    <a:pt x="0" y="0"/>
                  </a:moveTo>
                  <a:lnTo>
                    <a:pt x="28906" y="34530"/>
                  </a:lnTo>
                  <a:lnTo>
                    <a:pt x="70396" y="51848"/>
                  </a:lnTo>
                  <a:lnTo>
                    <a:pt x="95296" y="57002"/>
                  </a:lnTo>
                  <a:lnTo>
                    <a:pt x="121446" y="66337"/>
                  </a:lnTo>
                  <a:lnTo>
                    <a:pt x="146701" y="84031"/>
                  </a:lnTo>
                  <a:lnTo>
                    <a:pt x="168918" y="114263"/>
                  </a:lnTo>
                  <a:lnTo>
                    <a:pt x="180298" y="178934"/>
                  </a:lnTo>
                  <a:lnTo>
                    <a:pt x="179033" y="271624"/>
                  </a:lnTo>
                  <a:lnTo>
                    <a:pt x="172711" y="354778"/>
                  </a:lnTo>
                  <a:lnTo>
                    <a:pt x="168918" y="390842"/>
                  </a:lnTo>
                </a:path>
              </a:pathLst>
            </a:custGeom>
            <a:ln w="37460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248117" y="3331138"/>
              <a:ext cx="49530" cy="132715"/>
            </a:xfrm>
            <a:custGeom>
              <a:avLst/>
              <a:gdLst/>
              <a:ahLst/>
              <a:cxnLst/>
              <a:rect l="l" t="t" r="r" b="b"/>
              <a:pathLst>
                <a:path w="49529" h="132714">
                  <a:moveTo>
                    <a:pt x="49343" y="132097"/>
                  </a:moveTo>
                  <a:lnTo>
                    <a:pt x="19081" y="90558"/>
                  </a:lnTo>
                  <a:lnTo>
                    <a:pt x="4625" y="47472"/>
                  </a:lnTo>
                  <a:lnTo>
                    <a:pt x="192" y="13674"/>
                  </a:lnTo>
                  <a:lnTo>
                    <a:pt x="0" y="0"/>
                  </a:lnTo>
                </a:path>
              </a:pathLst>
            </a:custGeom>
            <a:ln w="37453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814636" y="1918270"/>
            <a:ext cx="432434" cy="422909"/>
            <a:chOff x="814636" y="1918270"/>
            <a:chExt cx="432434" cy="422909"/>
          </a:xfrm>
        </p:grpSpPr>
        <p:pic>
          <p:nvPicPr>
            <p:cNvPr id="39" name="object 3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318" y="2090158"/>
              <a:ext cx="305301" cy="250584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828524" y="1936917"/>
              <a:ext cx="254000" cy="260350"/>
            </a:xfrm>
            <a:custGeom>
              <a:avLst/>
              <a:gdLst/>
              <a:ahLst/>
              <a:cxnLst/>
              <a:rect l="l" t="t" r="r" b="b"/>
              <a:pathLst>
                <a:path w="254000" h="260350">
                  <a:moveTo>
                    <a:pt x="182280" y="0"/>
                  </a:moveTo>
                  <a:lnTo>
                    <a:pt x="234955" y="0"/>
                  </a:lnTo>
                  <a:lnTo>
                    <a:pt x="242243" y="1465"/>
                  </a:lnTo>
                  <a:lnTo>
                    <a:pt x="248198" y="5481"/>
                  </a:lnTo>
                  <a:lnTo>
                    <a:pt x="252216" y="11446"/>
                  </a:lnTo>
                  <a:lnTo>
                    <a:pt x="253695" y="18758"/>
                  </a:lnTo>
                  <a:lnTo>
                    <a:pt x="253695" y="19607"/>
                  </a:lnTo>
                  <a:lnTo>
                    <a:pt x="223865" y="228360"/>
                  </a:lnTo>
                  <a:lnTo>
                    <a:pt x="186855" y="259949"/>
                  </a:lnTo>
                  <a:lnTo>
                    <a:pt x="66674" y="259949"/>
                  </a:lnTo>
                  <a:lnTo>
                    <a:pt x="29663" y="228360"/>
                  </a:lnTo>
                  <a:lnTo>
                    <a:pt x="0" y="21291"/>
                  </a:lnTo>
                  <a:lnTo>
                    <a:pt x="744" y="13644"/>
                  </a:lnTo>
                  <a:lnTo>
                    <a:pt x="18574" y="0"/>
                  </a:lnTo>
                  <a:lnTo>
                    <a:pt x="71248" y="0"/>
                  </a:lnTo>
                </a:path>
              </a:pathLst>
            </a:custGeom>
            <a:ln w="27776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99773" y="191827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155"/>
                  </a:lnTo>
                </a:path>
              </a:pathLst>
            </a:custGeom>
            <a:ln w="27723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10805" y="191827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155"/>
                  </a:lnTo>
                </a:path>
              </a:pathLst>
            </a:custGeom>
            <a:ln w="27723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660580" y="7494575"/>
            <a:ext cx="2671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*Quarterly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balance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carry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over.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77852" y="7677454"/>
            <a:ext cx="8934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SilverSneakers</a:t>
            </a:r>
            <a:r>
              <a:rPr dirty="0" baseline="24305" sz="1200">
                <a:solidFill>
                  <a:srgbClr val="7E7E7E"/>
                </a:solidFill>
                <a:latin typeface="Arial"/>
                <a:cs typeface="Arial"/>
              </a:rPr>
              <a:t>®</a:t>
            </a:r>
            <a:r>
              <a:rPr dirty="0" baseline="24305" sz="1200" spc="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registered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trademark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Tivity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Health,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Inc.,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an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independent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company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that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provides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health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fitness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programs.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96647" y="5296007"/>
            <a:ext cx="565812" cy="565812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6297" y="0"/>
            <a:ext cx="6344102" cy="822504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4154" y="7568235"/>
            <a:ext cx="6311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1200" spc="3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drugs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165"/>
              <a:t> </a:t>
            </a:r>
            <a:r>
              <a:rPr dirty="0" spc="-20"/>
              <a:t>PLATINUM</a:t>
            </a:r>
            <a:r>
              <a:rPr dirty="0" spc="-90"/>
              <a:t> </a:t>
            </a:r>
            <a:r>
              <a:rPr dirty="0" spc="-10"/>
              <a:t>BLUE</a:t>
            </a:r>
            <a:r>
              <a:rPr dirty="0" baseline="25157" sz="3975" spc="-15"/>
              <a:t>SM</a:t>
            </a:r>
            <a:endParaRPr baseline="25157" sz="3975"/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2000" spc="-4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C</a:t>
            </a:r>
            <a:r>
              <a:rPr dirty="0" sz="2000" spc="-3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Medical</a:t>
            </a:r>
            <a:r>
              <a:rPr dirty="0" sz="2000" spc="-5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003358"/>
                </a:solidFill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44399" y="7569443"/>
            <a:ext cx="829127" cy="469427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29879" y="1756384"/>
          <a:ext cx="7137400" cy="5163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2600"/>
                <a:gridCol w="2755900"/>
              </a:tblGrid>
              <a:tr h="63944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Deductible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6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visits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$20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Preventive</a:t>
                      </a:r>
                      <a:r>
                        <a:rPr dirty="0" sz="16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16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16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$200</a:t>
                      </a:r>
                      <a:r>
                        <a:rPr dirty="0" sz="16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stay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Emergency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$50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Urgent</a:t>
                      </a:r>
                      <a:r>
                        <a:rPr dirty="0" sz="16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$20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Durable</a:t>
                      </a:r>
                      <a:r>
                        <a:rPr dirty="0" sz="16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6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equipment</a:t>
                      </a:r>
                      <a:r>
                        <a:rPr dirty="0" sz="16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(DME)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20%</a:t>
                      </a:r>
                      <a:r>
                        <a:rPr dirty="0" sz="16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coinsurance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Over-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the-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counter</a:t>
                      </a:r>
                      <a:r>
                        <a:rPr dirty="0" sz="1600" spc="3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$50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quarter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600" spc="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out-of-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pocket</a:t>
                      </a:r>
                      <a:r>
                        <a:rPr dirty="0" sz="1600" spc="-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maximum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$3,000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327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GROUP</a:t>
            </a:r>
            <a:r>
              <a:rPr dirty="0" spc="-150"/>
              <a:t> </a:t>
            </a:r>
            <a:r>
              <a:rPr dirty="0" spc="-20"/>
              <a:t>PLATINUM</a:t>
            </a:r>
            <a:r>
              <a:rPr dirty="0" spc="-70"/>
              <a:t> </a:t>
            </a:r>
            <a:r>
              <a:rPr dirty="0"/>
              <a:t>BLUE</a:t>
            </a:r>
            <a:r>
              <a:rPr dirty="0" baseline="25157" sz="3975"/>
              <a:t>SM</a:t>
            </a:r>
            <a:r>
              <a:rPr dirty="0" baseline="25157" sz="3975" spc="359"/>
              <a:t> </a:t>
            </a:r>
            <a:r>
              <a:rPr dirty="0" sz="4000"/>
              <a:t>MEMBER</a:t>
            </a:r>
            <a:r>
              <a:rPr dirty="0" sz="4000" spc="-65"/>
              <a:t> </a:t>
            </a:r>
            <a:r>
              <a:rPr dirty="0" sz="4000" spc="-10"/>
              <a:t>RESOURCES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609600" y="2408605"/>
            <a:ext cx="4284345" cy="4281805"/>
          </a:xfrm>
          <a:prstGeom prst="rect">
            <a:avLst/>
          </a:prstGeom>
          <a:ln w="25400">
            <a:solidFill>
              <a:srgbClr val="8FC9E7"/>
            </a:solidFill>
          </a:ln>
        </p:spPr>
        <p:txBody>
          <a:bodyPr wrap="square" lIns="0" tIns="241300" rIns="0" bIns="0" rtlCol="0" vert="horz">
            <a:spAutoFit/>
          </a:bodyPr>
          <a:lstStyle/>
          <a:p>
            <a:pPr marL="445770">
              <a:lnSpc>
                <a:spcPct val="100000"/>
              </a:lnSpc>
              <a:spcBef>
                <a:spcPts val="1900"/>
              </a:spcBef>
            </a:pP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ONLINE</a:t>
            </a:r>
            <a:endParaRPr sz="2400">
              <a:latin typeface="Arial Narrow"/>
              <a:cs typeface="Arial Narrow"/>
            </a:endParaRPr>
          </a:p>
          <a:p>
            <a:pPr marL="445770">
              <a:lnSpc>
                <a:spcPct val="100000"/>
              </a:lnSpc>
              <a:spcBef>
                <a:spcPts val="915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Visit</a:t>
            </a:r>
            <a:r>
              <a:rPr dirty="0" sz="18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bluecrossmn.com</a:t>
            </a:r>
            <a:r>
              <a:rPr dirty="0" u="none" sz="1800" spc="-9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u="none" sz="1800" spc="-25">
                <a:solidFill>
                  <a:srgbClr val="003358"/>
                </a:solidFill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  <a:p>
            <a:pPr marL="654685" indent="-208915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654685" algn="l"/>
              </a:tabLst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View</a:t>
            </a:r>
            <a:r>
              <a:rPr dirty="0" sz="18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claim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history</a:t>
            </a:r>
            <a:endParaRPr sz="1800">
              <a:latin typeface="Arial"/>
              <a:cs typeface="Arial"/>
            </a:endParaRPr>
          </a:p>
          <a:p>
            <a:pPr marL="654685" marR="1247140" indent="-208915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654685" algn="l"/>
              </a:tabLst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Find</a:t>
            </a:r>
            <a:r>
              <a:rPr dirty="0" sz="18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in-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network</a:t>
            </a:r>
            <a:r>
              <a:rPr dirty="0" sz="1800" spc="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doctors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hospitals</a:t>
            </a:r>
            <a:endParaRPr sz="1800">
              <a:latin typeface="Arial"/>
              <a:cs typeface="Arial"/>
            </a:endParaRPr>
          </a:p>
          <a:p>
            <a:pPr marL="654685" marR="561340" indent="-208915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654685" algn="l"/>
              </a:tabLst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Find</a:t>
            </a:r>
            <a:r>
              <a:rPr dirty="0" sz="18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quality</a:t>
            </a:r>
            <a:r>
              <a:rPr dirty="0" sz="18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ratings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doctors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other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providers</a:t>
            </a:r>
            <a:endParaRPr sz="1800">
              <a:latin typeface="Arial"/>
              <a:cs typeface="Arial"/>
            </a:endParaRPr>
          </a:p>
          <a:p>
            <a:pPr marL="654685" marR="1360805" indent="-208915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654685" algn="l"/>
              </a:tabLst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Send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secure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emails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customer</a:t>
            </a:r>
            <a:r>
              <a:rPr dirty="0" sz="18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service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45925" y="2408605"/>
            <a:ext cx="4284345" cy="4281805"/>
          </a:xfrm>
          <a:prstGeom prst="rect">
            <a:avLst/>
          </a:prstGeom>
          <a:ln w="25400">
            <a:solidFill>
              <a:srgbClr val="0093D6"/>
            </a:solidFill>
          </a:ln>
        </p:spPr>
        <p:txBody>
          <a:bodyPr wrap="square" lIns="0" tIns="241300" rIns="0" bIns="0" rtlCol="0" vert="horz">
            <a:spAutoFit/>
          </a:bodyPr>
          <a:lstStyle/>
          <a:p>
            <a:pPr marL="432434">
              <a:lnSpc>
                <a:spcPct val="100000"/>
              </a:lnSpc>
              <a:spcBef>
                <a:spcPts val="1900"/>
              </a:spcBef>
            </a:pP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CUSTOMER</a:t>
            </a:r>
            <a:r>
              <a:rPr dirty="0" sz="2400" spc="-12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SERVICE</a:t>
            </a:r>
            <a:endParaRPr sz="2400">
              <a:latin typeface="Arial Narrow"/>
              <a:cs typeface="Arial Narrow"/>
            </a:endParaRPr>
          </a:p>
          <a:p>
            <a:pPr marL="432434">
              <a:lnSpc>
                <a:spcPct val="100000"/>
              </a:lnSpc>
              <a:spcBef>
                <a:spcPts val="915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Call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93D6"/>
                </a:solidFill>
                <a:latin typeface="Arial"/>
                <a:cs typeface="Arial"/>
              </a:rPr>
              <a:t>1-866-340-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8654</a:t>
            </a:r>
            <a:r>
              <a:rPr dirty="0" sz="1800" spc="2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(TTY</a:t>
            </a:r>
            <a:r>
              <a:rPr dirty="0" sz="18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93D6"/>
                </a:solidFill>
                <a:latin typeface="Arial"/>
                <a:cs typeface="Arial"/>
              </a:rPr>
              <a:t>711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432434">
              <a:lnSpc>
                <a:spcPct val="100000"/>
              </a:lnSpc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Monday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through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Friday,</a:t>
            </a:r>
            <a:endParaRPr sz="1800">
              <a:latin typeface="Arial"/>
              <a:cs typeface="Arial"/>
            </a:endParaRPr>
          </a:p>
          <a:p>
            <a:pPr marL="432434">
              <a:lnSpc>
                <a:spcPct val="100000"/>
              </a:lnSpc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8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a.m.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8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p.m.*,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Central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4151" y="7783120"/>
            <a:ext cx="78244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0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0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0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0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0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0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1000" spc="2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0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0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0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0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0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0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0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0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0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0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0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10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6708775" cy="7303134"/>
          </a:xfrm>
          <a:custGeom>
            <a:avLst/>
            <a:gdLst/>
            <a:ahLst/>
            <a:cxnLst/>
            <a:rect l="l" t="t" r="r" b="b"/>
            <a:pathLst>
              <a:path w="6708775" h="7303134">
                <a:moveTo>
                  <a:pt x="6708267" y="0"/>
                </a:moveTo>
                <a:lnTo>
                  <a:pt x="0" y="0"/>
                </a:lnTo>
                <a:lnTo>
                  <a:pt x="0" y="7302677"/>
                </a:lnTo>
                <a:lnTo>
                  <a:pt x="6708267" y="7302677"/>
                </a:lnTo>
                <a:lnTo>
                  <a:pt x="6708267" y="0"/>
                </a:lnTo>
                <a:close/>
              </a:path>
            </a:pathLst>
          </a:custGeom>
          <a:solidFill>
            <a:srgbClr val="8FC9E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425" y="0"/>
            <a:ext cx="7800975" cy="730267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0951" y="4247944"/>
            <a:ext cx="5705475" cy="112268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dirty="0" sz="4000" b="1">
                <a:solidFill>
                  <a:srgbClr val="003358"/>
                </a:solidFill>
                <a:latin typeface="Arial Narrow"/>
                <a:cs typeface="Arial Narrow"/>
              </a:rPr>
              <a:t>GROUP</a:t>
            </a:r>
            <a:r>
              <a:rPr dirty="0" sz="4000" spc="-95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b="1">
                <a:solidFill>
                  <a:srgbClr val="003358"/>
                </a:solidFill>
                <a:latin typeface="Arial Narrow"/>
                <a:cs typeface="Arial Narrow"/>
              </a:rPr>
              <a:t>MEDICAREBLUE</a:t>
            </a:r>
            <a:r>
              <a:rPr dirty="0" sz="4000" spc="-10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spc="-25" b="1">
                <a:solidFill>
                  <a:srgbClr val="003358"/>
                </a:solidFill>
                <a:latin typeface="Arial Narrow"/>
                <a:cs typeface="Arial Narrow"/>
              </a:rPr>
              <a:t>RX </a:t>
            </a:r>
            <a:r>
              <a:rPr dirty="0" sz="4000" spc="-10" b="1">
                <a:solidFill>
                  <a:srgbClr val="003358"/>
                </a:solidFill>
                <a:latin typeface="Arial Narrow"/>
                <a:cs typeface="Arial Narrow"/>
              </a:rPr>
              <a:t>(PDP)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893798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8237" y="0"/>
            <a:ext cx="5872162" cy="8229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987685" y="773798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93D6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4155" y="443674"/>
            <a:ext cx="34893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TODAY’S</a:t>
            </a:r>
            <a:r>
              <a:rPr dirty="0" spc="-175"/>
              <a:t> </a:t>
            </a:r>
            <a:r>
              <a:rPr dirty="0" spc="-10"/>
              <a:t>TOPICS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83986" y="1298365"/>
            <a:ext cx="7021830" cy="1986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Group</a:t>
            </a:r>
            <a:r>
              <a:rPr dirty="0" sz="28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coverage</a:t>
            </a:r>
            <a:r>
              <a:rPr dirty="0" sz="28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28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PEIP</a:t>
            </a:r>
            <a:r>
              <a:rPr dirty="0" sz="2800" spc="-10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58"/>
                </a:solidFill>
                <a:latin typeface="Arial"/>
                <a:cs typeface="Arial"/>
              </a:rPr>
              <a:t>(Public </a:t>
            </a: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Employees</a:t>
            </a:r>
            <a:r>
              <a:rPr dirty="0" sz="28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Insurance</a:t>
            </a:r>
            <a:r>
              <a:rPr dirty="0" sz="28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58"/>
                </a:solidFill>
                <a:latin typeface="Arial"/>
                <a:cs typeface="Arial"/>
              </a:rPr>
              <a:t>Program)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4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2025</a:t>
            </a:r>
            <a:r>
              <a:rPr dirty="0" sz="2800" spc="-7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Renewal</a:t>
            </a:r>
            <a:r>
              <a:rPr dirty="0" sz="28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58"/>
                </a:solidFill>
                <a:latin typeface="Arial"/>
                <a:cs typeface="Arial"/>
              </a:rPr>
              <a:t>updates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10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800">
                <a:solidFill>
                  <a:srgbClr val="003358"/>
                </a:solidFill>
                <a:latin typeface="Arial"/>
                <a:cs typeface="Arial"/>
              </a:rPr>
              <a:t>Important</a:t>
            </a:r>
            <a:r>
              <a:rPr dirty="0" sz="28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58"/>
                </a:solidFill>
                <a:latin typeface="Arial"/>
                <a:cs typeface="Arial"/>
              </a:rPr>
              <a:t>Resources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64228" y="7574280"/>
            <a:ext cx="826980" cy="47091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600" y="2262835"/>
            <a:ext cx="6501765" cy="5104765"/>
          </a:xfrm>
          <a:custGeom>
            <a:avLst/>
            <a:gdLst/>
            <a:ahLst/>
            <a:cxnLst/>
            <a:rect l="l" t="t" r="r" b="b"/>
            <a:pathLst>
              <a:path w="6501765" h="5104765">
                <a:moveTo>
                  <a:pt x="0" y="0"/>
                </a:moveTo>
                <a:lnTo>
                  <a:pt x="6501396" y="0"/>
                </a:lnTo>
                <a:lnTo>
                  <a:pt x="6501396" y="5104269"/>
                </a:lnTo>
                <a:lnTo>
                  <a:pt x="0" y="510426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3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62660" y="3065471"/>
            <a:ext cx="1106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RETIREE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62660" y="3545531"/>
            <a:ext cx="5674360" cy="36468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5115" marR="295275" indent="-273050">
              <a:lnSpc>
                <a:spcPct val="100000"/>
              </a:lnSpc>
              <a:spcBef>
                <a:spcPts val="105"/>
              </a:spcBef>
              <a:buClr>
                <a:srgbClr val="0093D6"/>
              </a:buClr>
              <a:buChar char="•"/>
              <a:tabLst>
                <a:tab pos="28511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identified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as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eligible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participant</a:t>
            </a:r>
            <a:r>
              <a:rPr dirty="0" sz="2000" spc="-7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by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your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employer</a:t>
            </a:r>
            <a:endParaRPr sz="2000">
              <a:latin typeface="Arial"/>
              <a:cs typeface="Arial"/>
            </a:endParaRPr>
          </a:p>
          <a:p>
            <a:pPr marL="285115" marR="344805" indent="-27305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511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entitled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benefits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under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1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A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/or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enrolled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511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Continue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pay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your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premium</a:t>
            </a:r>
            <a:endParaRPr sz="20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511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Live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plan’s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service</a:t>
            </a:r>
            <a:r>
              <a:rPr dirty="0" sz="2000" spc="-7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  <a:p>
            <a:pPr marL="285115" marR="828040" indent="-27305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5115" algn="l"/>
              </a:tabLst>
            </a:pP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You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are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U.S.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citizen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or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lawfully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present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U.S.</a:t>
            </a:r>
            <a:endParaRPr sz="2000">
              <a:latin typeface="Arial"/>
              <a:cs typeface="Arial"/>
            </a:endParaRPr>
          </a:p>
          <a:p>
            <a:pPr marL="285115" marR="5080" indent="-273050">
              <a:lnSpc>
                <a:spcPct val="100000"/>
              </a:lnSpc>
              <a:spcBef>
                <a:spcPts val="905"/>
              </a:spcBef>
              <a:buClr>
                <a:srgbClr val="0093D6"/>
              </a:buClr>
              <a:buChar char="•"/>
              <a:tabLst>
                <a:tab pos="28511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Please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note: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May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only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enrolled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one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D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at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any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time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581734" y="2258948"/>
            <a:ext cx="6501765" cy="5104765"/>
          </a:xfrm>
          <a:custGeom>
            <a:avLst/>
            <a:gdLst/>
            <a:ahLst/>
            <a:cxnLst/>
            <a:rect l="l" t="t" r="r" b="b"/>
            <a:pathLst>
              <a:path w="6501765" h="5104765">
                <a:moveTo>
                  <a:pt x="0" y="0"/>
                </a:moveTo>
                <a:lnTo>
                  <a:pt x="6501396" y="0"/>
                </a:lnTo>
                <a:lnTo>
                  <a:pt x="6501396" y="5104269"/>
                </a:lnTo>
                <a:lnTo>
                  <a:pt x="0" y="510426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FC9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934788" y="2924698"/>
            <a:ext cx="4435475" cy="94805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EMPLOYER</a:t>
            </a:r>
            <a:r>
              <a:rPr dirty="0" sz="2400" spc="-5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GROUP</a:t>
            </a:r>
            <a:r>
              <a:rPr dirty="0" sz="2400" spc="-8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/</a:t>
            </a:r>
            <a:r>
              <a:rPr dirty="0" sz="2400" spc="-6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20">
                <a:solidFill>
                  <a:srgbClr val="0093D6"/>
                </a:solidFill>
                <a:latin typeface="Arial Narrow"/>
                <a:cs typeface="Arial Narrow"/>
              </a:rPr>
              <a:t>UNION</a:t>
            </a:r>
            <a:endParaRPr sz="2400">
              <a:latin typeface="Arial Narrow"/>
              <a:cs typeface="Arial Narrow"/>
            </a:endParaRPr>
          </a:p>
          <a:p>
            <a:pPr marL="285115" indent="-272415">
              <a:lnSpc>
                <a:spcPct val="100000"/>
              </a:lnSpc>
              <a:spcBef>
                <a:spcPts val="905"/>
              </a:spcBef>
              <a:buClr>
                <a:srgbClr val="0093D6"/>
              </a:buClr>
              <a:buChar char="•"/>
              <a:tabLst>
                <a:tab pos="28511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Must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headquartered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Minnesota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95"/>
              <a:t> </a:t>
            </a:r>
            <a:r>
              <a:rPr dirty="0"/>
              <a:t>MEDICAREBLUE</a:t>
            </a:r>
            <a:r>
              <a:rPr dirty="0" baseline="25157" sz="3975"/>
              <a:t>SM</a:t>
            </a:r>
            <a:r>
              <a:rPr dirty="0" baseline="25157" sz="3975" spc="465"/>
              <a:t> </a:t>
            </a:r>
            <a:r>
              <a:rPr dirty="0" sz="4000"/>
              <a:t>RX</a:t>
            </a:r>
            <a:r>
              <a:rPr dirty="0" sz="4000" spc="-15"/>
              <a:t> </a:t>
            </a:r>
            <a:r>
              <a:rPr dirty="0" sz="4000" spc="-10"/>
              <a:t>(PDP)</a:t>
            </a:r>
            <a:endParaRPr sz="4000"/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Eligibility</a:t>
            </a:r>
            <a:r>
              <a:rPr dirty="0" sz="2000" spc="-7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003358"/>
                </a:solidFill>
                <a:latin typeface="Arial"/>
                <a:cs typeface="Arial"/>
              </a:rPr>
              <a:t>requirements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1276" y="1755157"/>
            <a:ext cx="1818639" cy="1160780"/>
            <a:chOff x="2951276" y="1755157"/>
            <a:chExt cx="1818639" cy="1160780"/>
          </a:xfrm>
        </p:grpSpPr>
        <p:sp>
          <p:nvSpPr>
            <p:cNvPr id="10" name="object 10" descr=""/>
            <p:cNvSpPr/>
            <p:nvPr/>
          </p:nvSpPr>
          <p:spPr>
            <a:xfrm>
              <a:off x="2951276" y="2036267"/>
              <a:ext cx="1818639" cy="766445"/>
            </a:xfrm>
            <a:custGeom>
              <a:avLst/>
              <a:gdLst/>
              <a:ahLst/>
              <a:cxnLst/>
              <a:rect l="l" t="t" r="r" b="b"/>
              <a:pathLst>
                <a:path w="1818639" h="766444">
                  <a:moveTo>
                    <a:pt x="1818043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818043" y="765975"/>
                  </a:lnTo>
                  <a:lnTo>
                    <a:pt x="1818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273842" y="1755157"/>
              <a:ext cx="1160780" cy="1160780"/>
            </a:xfrm>
            <a:custGeom>
              <a:avLst/>
              <a:gdLst/>
              <a:ahLst/>
              <a:cxnLst/>
              <a:rect l="l" t="t" r="r" b="b"/>
              <a:pathLst>
                <a:path w="1160779" h="1160780">
                  <a:moveTo>
                    <a:pt x="580288" y="0"/>
                  </a:moveTo>
                  <a:lnTo>
                    <a:pt x="532695" y="1923"/>
                  </a:lnTo>
                  <a:lnTo>
                    <a:pt x="486162" y="7594"/>
                  </a:lnTo>
                  <a:lnTo>
                    <a:pt x="440838" y="16864"/>
                  </a:lnTo>
                  <a:lnTo>
                    <a:pt x="396872" y="29583"/>
                  </a:lnTo>
                  <a:lnTo>
                    <a:pt x="354413" y="45601"/>
                  </a:lnTo>
                  <a:lnTo>
                    <a:pt x="313612" y="64770"/>
                  </a:lnTo>
                  <a:lnTo>
                    <a:pt x="274617" y="86940"/>
                  </a:lnTo>
                  <a:lnTo>
                    <a:pt x="237577" y="111961"/>
                  </a:lnTo>
                  <a:lnTo>
                    <a:pt x="202642" y="139685"/>
                  </a:lnTo>
                  <a:lnTo>
                    <a:pt x="169962" y="169962"/>
                  </a:lnTo>
                  <a:lnTo>
                    <a:pt x="139685" y="202642"/>
                  </a:lnTo>
                  <a:lnTo>
                    <a:pt x="111961" y="237577"/>
                  </a:lnTo>
                  <a:lnTo>
                    <a:pt x="86940" y="274617"/>
                  </a:lnTo>
                  <a:lnTo>
                    <a:pt x="64770" y="313612"/>
                  </a:lnTo>
                  <a:lnTo>
                    <a:pt x="45601" y="354413"/>
                  </a:lnTo>
                  <a:lnTo>
                    <a:pt x="29583" y="396872"/>
                  </a:lnTo>
                  <a:lnTo>
                    <a:pt x="16864" y="440838"/>
                  </a:lnTo>
                  <a:lnTo>
                    <a:pt x="7594" y="486162"/>
                  </a:lnTo>
                  <a:lnTo>
                    <a:pt x="1923" y="532695"/>
                  </a:lnTo>
                  <a:lnTo>
                    <a:pt x="0" y="580288"/>
                  </a:lnTo>
                  <a:lnTo>
                    <a:pt x="1923" y="627881"/>
                  </a:lnTo>
                  <a:lnTo>
                    <a:pt x="7594" y="674414"/>
                  </a:lnTo>
                  <a:lnTo>
                    <a:pt x="16864" y="719738"/>
                  </a:lnTo>
                  <a:lnTo>
                    <a:pt x="29583" y="763704"/>
                  </a:lnTo>
                  <a:lnTo>
                    <a:pt x="45601" y="806162"/>
                  </a:lnTo>
                  <a:lnTo>
                    <a:pt x="64770" y="846964"/>
                  </a:lnTo>
                  <a:lnTo>
                    <a:pt x="86940" y="885959"/>
                  </a:lnTo>
                  <a:lnTo>
                    <a:pt x="111961" y="922999"/>
                  </a:lnTo>
                  <a:lnTo>
                    <a:pt x="139685" y="957933"/>
                  </a:lnTo>
                  <a:lnTo>
                    <a:pt x="169962" y="990614"/>
                  </a:lnTo>
                  <a:lnTo>
                    <a:pt x="202642" y="1020891"/>
                  </a:lnTo>
                  <a:lnTo>
                    <a:pt x="237577" y="1048614"/>
                  </a:lnTo>
                  <a:lnTo>
                    <a:pt x="274617" y="1073636"/>
                  </a:lnTo>
                  <a:lnTo>
                    <a:pt x="313612" y="1095806"/>
                  </a:lnTo>
                  <a:lnTo>
                    <a:pt x="354413" y="1114974"/>
                  </a:lnTo>
                  <a:lnTo>
                    <a:pt x="396872" y="1130993"/>
                  </a:lnTo>
                  <a:lnTo>
                    <a:pt x="440838" y="1143712"/>
                  </a:lnTo>
                  <a:lnTo>
                    <a:pt x="486162" y="1152981"/>
                  </a:lnTo>
                  <a:lnTo>
                    <a:pt x="532695" y="1158653"/>
                  </a:lnTo>
                  <a:lnTo>
                    <a:pt x="580288" y="1160576"/>
                  </a:lnTo>
                  <a:lnTo>
                    <a:pt x="627881" y="1158653"/>
                  </a:lnTo>
                  <a:lnTo>
                    <a:pt x="674414" y="1152981"/>
                  </a:lnTo>
                  <a:lnTo>
                    <a:pt x="719738" y="1143712"/>
                  </a:lnTo>
                  <a:lnTo>
                    <a:pt x="763704" y="1130993"/>
                  </a:lnTo>
                  <a:lnTo>
                    <a:pt x="806162" y="1114974"/>
                  </a:lnTo>
                  <a:lnTo>
                    <a:pt x="846964" y="1095806"/>
                  </a:lnTo>
                  <a:lnTo>
                    <a:pt x="885959" y="1073636"/>
                  </a:lnTo>
                  <a:lnTo>
                    <a:pt x="922999" y="1048614"/>
                  </a:lnTo>
                  <a:lnTo>
                    <a:pt x="957933" y="1020891"/>
                  </a:lnTo>
                  <a:lnTo>
                    <a:pt x="990614" y="990614"/>
                  </a:lnTo>
                  <a:lnTo>
                    <a:pt x="1020891" y="957933"/>
                  </a:lnTo>
                  <a:lnTo>
                    <a:pt x="1048614" y="922999"/>
                  </a:lnTo>
                  <a:lnTo>
                    <a:pt x="1073636" y="885959"/>
                  </a:lnTo>
                  <a:lnTo>
                    <a:pt x="1095806" y="846964"/>
                  </a:lnTo>
                  <a:lnTo>
                    <a:pt x="1114974" y="806162"/>
                  </a:lnTo>
                  <a:lnTo>
                    <a:pt x="1130993" y="763704"/>
                  </a:lnTo>
                  <a:lnTo>
                    <a:pt x="1143712" y="719738"/>
                  </a:lnTo>
                  <a:lnTo>
                    <a:pt x="1152981" y="674414"/>
                  </a:lnTo>
                  <a:lnTo>
                    <a:pt x="1158653" y="627881"/>
                  </a:lnTo>
                  <a:lnTo>
                    <a:pt x="1160576" y="580288"/>
                  </a:lnTo>
                  <a:lnTo>
                    <a:pt x="1158653" y="532695"/>
                  </a:lnTo>
                  <a:lnTo>
                    <a:pt x="1152981" y="486162"/>
                  </a:lnTo>
                  <a:lnTo>
                    <a:pt x="1143712" y="440838"/>
                  </a:lnTo>
                  <a:lnTo>
                    <a:pt x="1130993" y="396872"/>
                  </a:lnTo>
                  <a:lnTo>
                    <a:pt x="1114974" y="354413"/>
                  </a:lnTo>
                  <a:lnTo>
                    <a:pt x="1095806" y="313612"/>
                  </a:lnTo>
                  <a:lnTo>
                    <a:pt x="1073636" y="274617"/>
                  </a:lnTo>
                  <a:lnTo>
                    <a:pt x="1048614" y="237577"/>
                  </a:lnTo>
                  <a:lnTo>
                    <a:pt x="1020891" y="202642"/>
                  </a:lnTo>
                  <a:lnTo>
                    <a:pt x="990614" y="169962"/>
                  </a:lnTo>
                  <a:lnTo>
                    <a:pt x="957933" y="139685"/>
                  </a:lnTo>
                  <a:lnTo>
                    <a:pt x="922999" y="111961"/>
                  </a:lnTo>
                  <a:lnTo>
                    <a:pt x="885959" y="86940"/>
                  </a:lnTo>
                  <a:lnTo>
                    <a:pt x="846964" y="64770"/>
                  </a:lnTo>
                  <a:lnTo>
                    <a:pt x="806162" y="45601"/>
                  </a:lnTo>
                  <a:lnTo>
                    <a:pt x="763704" y="29583"/>
                  </a:lnTo>
                  <a:lnTo>
                    <a:pt x="719738" y="16864"/>
                  </a:lnTo>
                  <a:lnTo>
                    <a:pt x="674414" y="7594"/>
                  </a:lnTo>
                  <a:lnTo>
                    <a:pt x="627881" y="1923"/>
                  </a:lnTo>
                  <a:lnTo>
                    <a:pt x="580288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26313" y="2241107"/>
              <a:ext cx="252729" cy="401320"/>
            </a:xfrm>
            <a:custGeom>
              <a:avLst/>
              <a:gdLst/>
              <a:ahLst/>
              <a:cxnLst/>
              <a:rect l="l" t="t" r="r" b="b"/>
              <a:pathLst>
                <a:path w="252729" h="401319">
                  <a:moveTo>
                    <a:pt x="189210" y="401007"/>
                  </a:moveTo>
                  <a:lnTo>
                    <a:pt x="63070" y="401007"/>
                  </a:lnTo>
                  <a:lnTo>
                    <a:pt x="63070" y="232161"/>
                  </a:lnTo>
                  <a:lnTo>
                    <a:pt x="0" y="232161"/>
                  </a:lnTo>
                  <a:lnTo>
                    <a:pt x="0" y="84422"/>
                  </a:lnTo>
                  <a:lnTo>
                    <a:pt x="6608" y="51562"/>
                  </a:lnTo>
                  <a:lnTo>
                    <a:pt x="24631" y="24727"/>
                  </a:lnTo>
                  <a:lnTo>
                    <a:pt x="51361" y="6634"/>
                  </a:lnTo>
                  <a:lnTo>
                    <a:pt x="84093" y="0"/>
                  </a:lnTo>
                  <a:lnTo>
                    <a:pt x="168186" y="0"/>
                  </a:lnTo>
                  <a:lnTo>
                    <a:pt x="200918" y="6634"/>
                  </a:lnTo>
                  <a:lnTo>
                    <a:pt x="227648" y="24727"/>
                  </a:lnTo>
                  <a:lnTo>
                    <a:pt x="245671" y="51562"/>
                  </a:lnTo>
                  <a:lnTo>
                    <a:pt x="252280" y="84422"/>
                  </a:lnTo>
                  <a:lnTo>
                    <a:pt x="252280" y="232161"/>
                  </a:lnTo>
                  <a:lnTo>
                    <a:pt x="189210" y="232161"/>
                  </a:lnTo>
                  <a:lnTo>
                    <a:pt x="189210" y="401007"/>
                  </a:lnTo>
                  <a:close/>
                </a:path>
              </a:pathLst>
            </a:custGeom>
            <a:ln w="331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1793" y="1992378"/>
              <a:ext cx="201321" cy="20197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9923411" y="1751271"/>
            <a:ext cx="1818639" cy="1160780"/>
            <a:chOff x="9923411" y="1751271"/>
            <a:chExt cx="1818639" cy="1160780"/>
          </a:xfrm>
        </p:grpSpPr>
        <p:sp>
          <p:nvSpPr>
            <p:cNvPr id="15" name="object 15" descr=""/>
            <p:cNvSpPr/>
            <p:nvPr/>
          </p:nvSpPr>
          <p:spPr>
            <a:xfrm>
              <a:off x="9923411" y="2032381"/>
              <a:ext cx="1818639" cy="766445"/>
            </a:xfrm>
            <a:custGeom>
              <a:avLst/>
              <a:gdLst/>
              <a:ahLst/>
              <a:cxnLst/>
              <a:rect l="l" t="t" r="r" b="b"/>
              <a:pathLst>
                <a:path w="1818640" h="766444">
                  <a:moveTo>
                    <a:pt x="1818043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818043" y="765975"/>
                  </a:lnTo>
                  <a:lnTo>
                    <a:pt x="1818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269417" y="1751271"/>
              <a:ext cx="1160780" cy="1160780"/>
            </a:xfrm>
            <a:custGeom>
              <a:avLst/>
              <a:gdLst/>
              <a:ahLst/>
              <a:cxnLst/>
              <a:rect l="l" t="t" r="r" b="b"/>
              <a:pathLst>
                <a:path w="1160779" h="1160780">
                  <a:moveTo>
                    <a:pt x="580288" y="0"/>
                  </a:moveTo>
                  <a:lnTo>
                    <a:pt x="532695" y="1923"/>
                  </a:lnTo>
                  <a:lnTo>
                    <a:pt x="486162" y="7594"/>
                  </a:lnTo>
                  <a:lnTo>
                    <a:pt x="440838" y="16864"/>
                  </a:lnTo>
                  <a:lnTo>
                    <a:pt x="396872" y="29583"/>
                  </a:lnTo>
                  <a:lnTo>
                    <a:pt x="354413" y="45601"/>
                  </a:lnTo>
                  <a:lnTo>
                    <a:pt x="313612" y="64770"/>
                  </a:lnTo>
                  <a:lnTo>
                    <a:pt x="274617" y="86940"/>
                  </a:lnTo>
                  <a:lnTo>
                    <a:pt x="237577" y="111961"/>
                  </a:lnTo>
                  <a:lnTo>
                    <a:pt x="202642" y="139685"/>
                  </a:lnTo>
                  <a:lnTo>
                    <a:pt x="169962" y="169962"/>
                  </a:lnTo>
                  <a:lnTo>
                    <a:pt x="139685" y="202642"/>
                  </a:lnTo>
                  <a:lnTo>
                    <a:pt x="111961" y="237577"/>
                  </a:lnTo>
                  <a:lnTo>
                    <a:pt x="86940" y="274617"/>
                  </a:lnTo>
                  <a:lnTo>
                    <a:pt x="64770" y="313612"/>
                  </a:lnTo>
                  <a:lnTo>
                    <a:pt x="45601" y="354413"/>
                  </a:lnTo>
                  <a:lnTo>
                    <a:pt x="29583" y="396872"/>
                  </a:lnTo>
                  <a:lnTo>
                    <a:pt x="16864" y="440838"/>
                  </a:lnTo>
                  <a:lnTo>
                    <a:pt x="7594" y="486162"/>
                  </a:lnTo>
                  <a:lnTo>
                    <a:pt x="1923" y="532695"/>
                  </a:lnTo>
                  <a:lnTo>
                    <a:pt x="0" y="580288"/>
                  </a:lnTo>
                  <a:lnTo>
                    <a:pt x="1923" y="627881"/>
                  </a:lnTo>
                  <a:lnTo>
                    <a:pt x="7594" y="674414"/>
                  </a:lnTo>
                  <a:lnTo>
                    <a:pt x="16864" y="719738"/>
                  </a:lnTo>
                  <a:lnTo>
                    <a:pt x="29583" y="763704"/>
                  </a:lnTo>
                  <a:lnTo>
                    <a:pt x="45601" y="806162"/>
                  </a:lnTo>
                  <a:lnTo>
                    <a:pt x="64770" y="846964"/>
                  </a:lnTo>
                  <a:lnTo>
                    <a:pt x="86940" y="885959"/>
                  </a:lnTo>
                  <a:lnTo>
                    <a:pt x="111961" y="922999"/>
                  </a:lnTo>
                  <a:lnTo>
                    <a:pt x="139685" y="957933"/>
                  </a:lnTo>
                  <a:lnTo>
                    <a:pt x="169962" y="990614"/>
                  </a:lnTo>
                  <a:lnTo>
                    <a:pt x="202642" y="1020891"/>
                  </a:lnTo>
                  <a:lnTo>
                    <a:pt x="237577" y="1048614"/>
                  </a:lnTo>
                  <a:lnTo>
                    <a:pt x="274617" y="1073636"/>
                  </a:lnTo>
                  <a:lnTo>
                    <a:pt x="313612" y="1095806"/>
                  </a:lnTo>
                  <a:lnTo>
                    <a:pt x="354413" y="1114974"/>
                  </a:lnTo>
                  <a:lnTo>
                    <a:pt x="396872" y="1130993"/>
                  </a:lnTo>
                  <a:lnTo>
                    <a:pt x="440838" y="1143712"/>
                  </a:lnTo>
                  <a:lnTo>
                    <a:pt x="486162" y="1152981"/>
                  </a:lnTo>
                  <a:lnTo>
                    <a:pt x="532695" y="1158653"/>
                  </a:lnTo>
                  <a:lnTo>
                    <a:pt x="580288" y="1160576"/>
                  </a:lnTo>
                  <a:lnTo>
                    <a:pt x="627881" y="1158653"/>
                  </a:lnTo>
                  <a:lnTo>
                    <a:pt x="674414" y="1152981"/>
                  </a:lnTo>
                  <a:lnTo>
                    <a:pt x="719738" y="1143712"/>
                  </a:lnTo>
                  <a:lnTo>
                    <a:pt x="763704" y="1130993"/>
                  </a:lnTo>
                  <a:lnTo>
                    <a:pt x="806162" y="1114974"/>
                  </a:lnTo>
                  <a:lnTo>
                    <a:pt x="846964" y="1095806"/>
                  </a:lnTo>
                  <a:lnTo>
                    <a:pt x="885959" y="1073636"/>
                  </a:lnTo>
                  <a:lnTo>
                    <a:pt x="922999" y="1048614"/>
                  </a:lnTo>
                  <a:lnTo>
                    <a:pt x="957933" y="1020891"/>
                  </a:lnTo>
                  <a:lnTo>
                    <a:pt x="990614" y="990614"/>
                  </a:lnTo>
                  <a:lnTo>
                    <a:pt x="1020891" y="957933"/>
                  </a:lnTo>
                  <a:lnTo>
                    <a:pt x="1048614" y="922999"/>
                  </a:lnTo>
                  <a:lnTo>
                    <a:pt x="1073636" y="885959"/>
                  </a:lnTo>
                  <a:lnTo>
                    <a:pt x="1095806" y="846964"/>
                  </a:lnTo>
                  <a:lnTo>
                    <a:pt x="1114974" y="806162"/>
                  </a:lnTo>
                  <a:lnTo>
                    <a:pt x="1130993" y="763704"/>
                  </a:lnTo>
                  <a:lnTo>
                    <a:pt x="1143712" y="719738"/>
                  </a:lnTo>
                  <a:lnTo>
                    <a:pt x="1152981" y="674414"/>
                  </a:lnTo>
                  <a:lnTo>
                    <a:pt x="1158653" y="627881"/>
                  </a:lnTo>
                  <a:lnTo>
                    <a:pt x="1160576" y="580288"/>
                  </a:lnTo>
                  <a:lnTo>
                    <a:pt x="1158653" y="532695"/>
                  </a:lnTo>
                  <a:lnTo>
                    <a:pt x="1152981" y="486162"/>
                  </a:lnTo>
                  <a:lnTo>
                    <a:pt x="1143712" y="440838"/>
                  </a:lnTo>
                  <a:lnTo>
                    <a:pt x="1130993" y="396872"/>
                  </a:lnTo>
                  <a:lnTo>
                    <a:pt x="1114974" y="354413"/>
                  </a:lnTo>
                  <a:lnTo>
                    <a:pt x="1095806" y="313612"/>
                  </a:lnTo>
                  <a:lnTo>
                    <a:pt x="1073636" y="274617"/>
                  </a:lnTo>
                  <a:lnTo>
                    <a:pt x="1048614" y="237577"/>
                  </a:lnTo>
                  <a:lnTo>
                    <a:pt x="1020891" y="202642"/>
                  </a:lnTo>
                  <a:lnTo>
                    <a:pt x="990614" y="169962"/>
                  </a:lnTo>
                  <a:lnTo>
                    <a:pt x="957933" y="139685"/>
                  </a:lnTo>
                  <a:lnTo>
                    <a:pt x="922999" y="111961"/>
                  </a:lnTo>
                  <a:lnTo>
                    <a:pt x="885959" y="86940"/>
                  </a:lnTo>
                  <a:lnTo>
                    <a:pt x="846964" y="64770"/>
                  </a:lnTo>
                  <a:lnTo>
                    <a:pt x="806162" y="45601"/>
                  </a:lnTo>
                  <a:lnTo>
                    <a:pt x="763704" y="29583"/>
                  </a:lnTo>
                  <a:lnTo>
                    <a:pt x="719738" y="16864"/>
                  </a:lnTo>
                  <a:lnTo>
                    <a:pt x="674414" y="7594"/>
                  </a:lnTo>
                  <a:lnTo>
                    <a:pt x="627881" y="1923"/>
                  </a:lnTo>
                  <a:lnTo>
                    <a:pt x="580288" y="0"/>
                  </a:lnTo>
                  <a:close/>
                </a:path>
              </a:pathLst>
            </a:custGeom>
            <a:solidFill>
              <a:srgbClr val="8FC9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743512" y="231539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848629" y="231539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953746" y="231539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743512" y="218876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848629" y="218876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953746" y="218876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617372" y="2442032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 h="0">
                  <a:moveTo>
                    <a:pt x="0" y="0"/>
                  </a:moveTo>
                  <a:lnTo>
                    <a:pt x="462513" y="0"/>
                  </a:lnTo>
                </a:path>
              </a:pathLst>
            </a:custGeom>
            <a:ln w="33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617372" y="2019920"/>
              <a:ext cx="462915" cy="612140"/>
            </a:xfrm>
            <a:custGeom>
              <a:avLst/>
              <a:gdLst/>
              <a:ahLst/>
              <a:cxnLst/>
              <a:rect l="l" t="t" r="r" b="b"/>
              <a:pathLst>
                <a:path w="462915" h="612139">
                  <a:moveTo>
                    <a:pt x="231256" y="0"/>
                  </a:moveTo>
                  <a:lnTo>
                    <a:pt x="0" y="84422"/>
                  </a:lnTo>
                  <a:lnTo>
                    <a:pt x="0" y="612063"/>
                  </a:lnTo>
                  <a:lnTo>
                    <a:pt x="189210" y="612063"/>
                  </a:lnTo>
                  <a:lnTo>
                    <a:pt x="189210" y="506535"/>
                  </a:lnTo>
                  <a:lnTo>
                    <a:pt x="273303" y="506535"/>
                  </a:lnTo>
                  <a:lnTo>
                    <a:pt x="273303" y="612063"/>
                  </a:lnTo>
                  <a:lnTo>
                    <a:pt x="462513" y="612063"/>
                  </a:lnTo>
                  <a:lnTo>
                    <a:pt x="462513" y="84422"/>
                  </a:lnTo>
                  <a:lnTo>
                    <a:pt x="231256" y="0"/>
                  </a:lnTo>
                  <a:close/>
                </a:path>
              </a:pathLst>
            </a:custGeom>
            <a:ln w="331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3565" y="1667966"/>
            <a:ext cx="7179945" cy="453961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FEATURES</a:t>
            </a:r>
            <a:endParaRPr sz="2400">
              <a:latin typeface="Arial Narrow"/>
              <a:cs typeface="Arial Narrow"/>
            </a:endParaRPr>
          </a:p>
          <a:p>
            <a:pPr marL="286385" indent="-273685">
              <a:lnSpc>
                <a:spcPct val="100000"/>
              </a:lnSpc>
              <a:spcBef>
                <a:spcPts val="108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Stand-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alone</a:t>
            </a:r>
            <a:r>
              <a:rPr dirty="0" sz="24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4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4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D</a:t>
            </a:r>
            <a:r>
              <a:rPr dirty="0" sz="24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29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Helps</a:t>
            </a:r>
            <a:r>
              <a:rPr dirty="0" sz="24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pay</a:t>
            </a:r>
            <a:r>
              <a:rPr dirty="0" sz="24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2400" spc="-7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generic</a:t>
            </a:r>
            <a:r>
              <a:rPr dirty="0" sz="24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24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brand-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name</a:t>
            </a:r>
            <a:r>
              <a:rPr dirty="0" sz="24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drugs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47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>
                <a:solidFill>
                  <a:srgbClr val="FF2E92"/>
                </a:solidFill>
                <a:latin typeface="Arial"/>
                <a:cs typeface="Arial"/>
              </a:rPr>
              <a:t>[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Includes</a:t>
            </a:r>
            <a:r>
              <a:rPr dirty="0" sz="24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some</a:t>
            </a:r>
            <a:r>
              <a:rPr dirty="0" sz="2400" spc="-8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coverage</a:t>
            </a:r>
            <a:r>
              <a:rPr dirty="0" sz="2400" spc="-8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24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supplemental</a:t>
            </a:r>
            <a:r>
              <a:rPr dirty="0" sz="24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drugs</a:t>
            </a:r>
            <a:r>
              <a:rPr dirty="0" sz="2800" spc="-10">
                <a:solidFill>
                  <a:srgbClr val="FF00FF"/>
                </a:solidFill>
                <a:latin typeface="Arial"/>
                <a:cs typeface="Arial"/>
              </a:rPr>
              <a:t>]</a:t>
            </a:r>
            <a:endParaRPr sz="28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34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Offers</a:t>
            </a:r>
            <a:r>
              <a:rPr dirty="0" sz="2400" spc="-7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24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90-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day</a:t>
            </a:r>
            <a:r>
              <a:rPr dirty="0" sz="24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supply</a:t>
            </a:r>
            <a:r>
              <a:rPr dirty="0" sz="24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24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two</a:t>
            </a:r>
            <a:r>
              <a:rPr dirty="0" sz="24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copay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5000"/>
              </a:lnSpc>
              <a:spcBef>
                <a:spcPts val="1150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Fill</a:t>
            </a:r>
            <a:r>
              <a:rPr dirty="0" sz="2400" spc="-7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your</a:t>
            </a:r>
            <a:r>
              <a:rPr dirty="0" sz="24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prescription</a:t>
            </a:r>
            <a:r>
              <a:rPr dirty="0" sz="24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at</a:t>
            </a:r>
            <a:r>
              <a:rPr dirty="0" sz="24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participating</a:t>
            </a:r>
            <a:r>
              <a:rPr dirty="0" sz="24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network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pharmacies</a:t>
            </a:r>
            <a:r>
              <a:rPr dirty="0" sz="24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across</a:t>
            </a:r>
            <a:r>
              <a:rPr dirty="0" sz="24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2400" spc="-8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U.S.,</a:t>
            </a:r>
            <a:r>
              <a:rPr dirty="0" sz="2400" spc="-9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including</a:t>
            </a:r>
            <a:r>
              <a:rPr dirty="0" sz="24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independent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pharmacies,</a:t>
            </a:r>
            <a:r>
              <a:rPr dirty="0" sz="2400" spc="-8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national</a:t>
            </a:r>
            <a:r>
              <a:rPr dirty="0" sz="24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chains</a:t>
            </a:r>
            <a:r>
              <a:rPr dirty="0" sz="24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2400" spc="-10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3358"/>
                </a:solidFill>
                <a:latin typeface="Arial"/>
                <a:cs typeface="Arial"/>
              </a:rPr>
              <a:t>more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29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400">
                <a:solidFill>
                  <a:srgbClr val="003358"/>
                </a:solidFill>
                <a:latin typeface="Arial"/>
                <a:cs typeface="Arial"/>
              </a:rPr>
              <a:t>No</a:t>
            </a:r>
            <a:r>
              <a:rPr dirty="0" sz="24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3358"/>
                </a:solidFill>
                <a:latin typeface="Arial"/>
                <a:cs typeface="Arial"/>
              </a:rPr>
              <a:t>deductible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915042" y="7765119"/>
            <a:ext cx="17081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114"/>
              <a:t> </a:t>
            </a:r>
            <a:r>
              <a:rPr dirty="0"/>
              <a:t>MEDICAREBLUE</a:t>
            </a:r>
            <a:r>
              <a:rPr dirty="0" baseline="25157" sz="3975"/>
              <a:t>SM</a:t>
            </a:r>
            <a:r>
              <a:rPr dirty="0" baseline="25157" sz="3975" spc="457"/>
              <a:t> </a:t>
            </a:r>
            <a:r>
              <a:rPr dirty="0" sz="4000" spc="-25"/>
              <a:t>RX</a:t>
            </a:r>
            <a:endParaRPr sz="4000"/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Prescription</a:t>
            </a:r>
            <a:r>
              <a:rPr dirty="0" sz="2000" spc="-6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drug</a:t>
            </a:r>
            <a:r>
              <a:rPr dirty="0" sz="2000" spc="-5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003358"/>
                </a:solidFill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287473" y="0"/>
            <a:ext cx="6343015" cy="8229600"/>
            <a:chOff x="8287473" y="0"/>
            <a:chExt cx="6343015" cy="82296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473" y="0"/>
              <a:ext cx="6342926" cy="82295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28485" y="7627620"/>
              <a:ext cx="829119" cy="46942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78143" y="6882930"/>
            <a:ext cx="753490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formulary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meets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federal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regulations.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coverage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includes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select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excluded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from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Medicare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Part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program.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:</a:t>
            </a:r>
            <a:r>
              <a:rPr dirty="0" sz="1200" spc="-3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formulary</a:t>
            </a:r>
            <a:r>
              <a:rPr dirty="0" sz="1200" spc="-4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meets</a:t>
            </a:r>
            <a:r>
              <a:rPr dirty="0" sz="1200" spc="-3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federal</a:t>
            </a:r>
            <a:r>
              <a:rPr dirty="0" sz="1200" spc="-2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C7C7C"/>
                </a:solidFill>
                <a:latin typeface="Arial"/>
                <a:cs typeface="Arial"/>
              </a:rPr>
              <a:t>regulations.</a:t>
            </a:r>
            <a:r>
              <a:rPr dirty="0" sz="1200" spc="-4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Supplemental</a:t>
            </a:r>
            <a:r>
              <a:rPr dirty="0" sz="1200" spc="-4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drug</a:t>
            </a:r>
            <a:r>
              <a:rPr dirty="0" sz="1200" spc="-2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coverage</a:t>
            </a:r>
            <a:r>
              <a:rPr dirty="0" sz="1200" spc="-3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includes</a:t>
            </a:r>
            <a:r>
              <a:rPr dirty="0" sz="1200" spc="-4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select</a:t>
            </a:r>
            <a:r>
              <a:rPr dirty="0" sz="1200" spc="-1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drugs</a:t>
            </a:r>
            <a:r>
              <a:rPr dirty="0" sz="1200" spc="-1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excluded</a:t>
            </a:r>
            <a:r>
              <a:rPr dirty="0" sz="1200" spc="-3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from</a:t>
            </a:r>
            <a:r>
              <a:rPr dirty="0" sz="1200" spc="-2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7C7C7C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dirty="0" sz="1200" spc="-4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Part</a:t>
            </a:r>
            <a:r>
              <a:rPr dirty="0" sz="1200" spc="-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C7C7C"/>
                </a:solidFill>
                <a:latin typeface="Arial"/>
                <a:cs typeface="Arial"/>
              </a:rPr>
              <a:t>D</a:t>
            </a:r>
            <a:r>
              <a:rPr dirty="0" sz="1200" spc="-1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C7C7C"/>
                </a:solidFill>
                <a:latin typeface="Arial"/>
                <a:cs typeface="Arial"/>
              </a:rPr>
              <a:t>program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4106" y="7568209"/>
            <a:ext cx="6320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114"/>
              <a:t> </a:t>
            </a:r>
            <a:r>
              <a:rPr dirty="0"/>
              <a:t>MEDICAREBLUE</a:t>
            </a:r>
            <a:r>
              <a:rPr dirty="0" baseline="25157" sz="3975"/>
              <a:t>SM</a:t>
            </a:r>
            <a:r>
              <a:rPr dirty="0" baseline="25157" sz="3975" spc="457"/>
              <a:t> </a:t>
            </a:r>
            <a:r>
              <a:rPr dirty="0" sz="4000" spc="-25"/>
              <a:t>RX</a:t>
            </a:r>
            <a:endParaRPr sz="4000"/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$10</a:t>
            </a:r>
            <a:r>
              <a:rPr dirty="0" sz="2000" spc="-2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/</a:t>
            </a:r>
            <a:r>
              <a:rPr dirty="0" sz="2000" spc="-1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$25</a:t>
            </a:r>
            <a:r>
              <a:rPr dirty="0" sz="2000" spc="-2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/</a:t>
            </a:r>
            <a:r>
              <a:rPr dirty="0" sz="2000" spc="-3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$60</a:t>
            </a:r>
            <a:r>
              <a:rPr dirty="0" sz="2000" spc="-2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/</a:t>
            </a:r>
            <a:r>
              <a:rPr dirty="0" sz="2000" spc="-1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25%-</a:t>
            </a:r>
            <a:r>
              <a:rPr dirty="0" sz="2000" spc="-3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OPTION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69384" y="1683815"/>
          <a:ext cx="13614400" cy="5173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6745"/>
                <a:gridCol w="3909060"/>
                <a:gridCol w="3909059"/>
              </a:tblGrid>
              <a:tr h="1151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Paired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2000" spc="-4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Platinum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Blue</a:t>
                      </a:r>
                      <a:r>
                        <a:rPr dirty="0" sz="2000" spc="-4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only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83820">
                        <a:lnSpc>
                          <a:spcPct val="105000"/>
                        </a:lnSpc>
                        <a:spcBef>
                          <a:spcPts val="62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30-day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Network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Pharmacy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31-day</a:t>
                      </a:r>
                      <a:r>
                        <a:rPr dirty="0" sz="2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Supply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Long-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75260">
                        <a:lnSpc>
                          <a:spcPct val="105000"/>
                        </a:lnSpc>
                        <a:spcBef>
                          <a:spcPts val="187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90-day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Network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Pharmacy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Mail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Order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38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1:</a:t>
                      </a:r>
                      <a:r>
                        <a:rPr dirty="0" sz="1800" spc="-3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Generic</a:t>
                      </a:r>
                      <a:r>
                        <a:rPr dirty="0" sz="1800" spc="-3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$20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800" spc="-5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2:</a:t>
                      </a:r>
                      <a:r>
                        <a:rPr dirty="0" sz="18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800" spc="-2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brand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$25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$50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800" spc="-5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3: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800" spc="-2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brand</a:t>
                      </a:r>
                      <a:r>
                        <a:rPr dirty="0" sz="18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$60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$120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8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4: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Specialty</a:t>
                      </a:r>
                      <a:r>
                        <a:rPr dirty="0" sz="18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Catastrophic</a:t>
                      </a:r>
                      <a:r>
                        <a:rPr dirty="0" sz="1800" spc="-9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3185" marR="130111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 pay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out-of-pocket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prescription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8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costs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reach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185" marR="1733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payment</a:t>
                      </a:r>
                      <a:r>
                        <a:rPr dirty="0" sz="1800" spc="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stage,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pays</a:t>
                      </a:r>
                      <a:r>
                        <a:rPr dirty="0" sz="1800" spc="-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8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800" spc="-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Part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drugs.</a:t>
                      </a:r>
                      <a:r>
                        <a:rPr dirty="0" sz="1800" spc="-6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8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nothing.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3185" marR="6064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excluded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our</a:t>
                      </a:r>
                      <a:r>
                        <a:rPr dirty="0" sz="18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Supplemental</a:t>
                      </a:r>
                      <a:r>
                        <a:rPr dirty="0" sz="1800" spc="-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8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list,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292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Supplemental</a:t>
                      </a:r>
                      <a:r>
                        <a:rPr dirty="0" sz="1800" spc="-9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4474" y="101091"/>
            <a:ext cx="6172835" cy="9131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4695"/>
              </a:lnSpc>
              <a:spcBef>
                <a:spcPts val="95"/>
              </a:spcBef>
            </a:pPr>
            <a:r>
              <a:rPr dirty="0"/>
              <a:t>GROUP</a:t>
            </a:r>
            <a:r>
              <a:rPr dirty="0" spc="-114"/>
              <a:t> </a:t>
            </a:r>
            <a:r>
              <a:rPr dirty="0"/>
              <a:t>MEDICAREBLUE</a:t>
            </a:r>
            <a:r>
              <a:rPr dirty="0" baseline="25157" sz="3975"/>
              <a:t>SM</a:t>
            </a:r>
            <a:r>
              <a:rPr dirty="0" baseline="25157" sz="3975" spc="457"/>
              <a:t> </a:t>
            </a:r>
            <a:r>
              <a:rPr dirty="0" sz="4000" spc="-25"/>
              <a:t>RX</a:t>
            </a:r>
            <a:endParaRPr sz="4000"/>
          </a:p>
          <a:p>
            <a:pPr marL="38100">
              <a:lnSpc>
                <a:spcPts val="2295"/>
              </a:lnSpc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$5/$10/20%/45%/33%-</a:t>
            </a:r>
            <a:r>
              <a:rPr dirty="0" sz="2000" spc="-10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OPTION</a:t>
            </a:r>
            <a:r>
              <a:rPr dirty="0" sz="20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1085" y="7652900"/>
            <a:ext cx="6320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59264" y="1053685"/>
          <a:ext cx="13614400" cy="507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6745"/>
                <a:gridCol w="3909060"/>
                <a:gridCol w="3909059"/>
              </a:tblGrid>
              <a:tr h="1151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Paired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2000" spc="-4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Platinum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Blue</a:t>
                      </a:r>
                      <a:r>
                        <a:rPr dirty="0" sz="2000" spc="-4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only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83820">
                        <a:lnSpc>
                          <a:spcPct val="105000"/>
                        </a:lnSpc>
                        <a:spcBef>
                          <a:spcPts val="62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30-day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Network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Pharmacy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31-day</a:t>
                      </a:r>
                      <a:r>
                        <a:rPr dirty="0" sz="2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Supply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Long-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75260">
                        <a:lnSpc>
                          <a:spcPct val="105000"/>
                        </a:lnSpc>
                        <a:spcBef>
                          <a:spcPts val="187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90-day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Network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Pharmacy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Mail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Order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38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1:</a:t>
                      </a:r>
                      <a:r>
                        <a:rPr dirty="0" sz="1800" spc="-3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8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Generic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$5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2:</a:t>
                      </a:r>
                      <a:r>
                        <a:rPr dirty="0" sz="1800" spc="-3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Generic</a:t>
                      </a:r>
                      <a:r>
                        <a:rPr dirty="0" sz="1800" spc="-3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$20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copay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800" spc="-5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3:</a:t>
                      </a:r>
                      <a:r>
                        <a:rPr dirty="0" sz="18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800" spc="-2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brand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20%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20%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8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4: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800" spc="-2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45%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45%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Tier</a:t>
                      </a:r>
                      <a:r>
                        <a:rPr dirty="0" sz="18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5: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Specialty</a:t>
                      </a:r>
                      <a:r>
                        <a:rPr dirty="0" sz="18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33%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33%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coinsurance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Catastrophic</a:t>
                      </a:r>
                      <a:r>
                        <a:rPr dirty="0" sz="1800" spc="-9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3820" marR="1300480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 pay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out-of-pocket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prescription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8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costs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reach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3820" marR="17272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payment</a:t>
                      </a:r>
                      <a:r>
                        <a:rPr dirty="0" sz="1800" spc="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stage,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pays</a:t>
                      </a:r>
                      <a:r>
                        <a:rPr dirty="0" sz="1800" spc="-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8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800" spc="-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Part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drugs.</a:t>
                      </a:r>
                      <a:r>
                        <a:rPr dirty="0" sz="1800" spc="-6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8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nothing.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2284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Supplemental</a:t>
                      </a:r>
                      <a:r>
                        <a:rPr dirty="0" sz="1800" spc="-9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drugs*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327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IF</a:t>
            </a:r>
            <a:r>
              <a:rPr dirty="0" spc="-80"/>
              <a:t> </a:t>
            </a:r>
            <a:r>
              <a:rPr dirty="0"/>
              <a:t>YOUR</a:t>
            </a:r>
            <a:r>
              <a:rPr dirty="0" spc="-15"/>
              <a:t> </a:t>
            </a:r>
            <a:r>
              <a:rPr dirty="0"/>
              <a:t>DRUG</a:t>
            </a:r>
            <a:r>
              <a:rPr dirty="0" spc="-2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NOT</a:t>
            </a:r>
            <a:r>
              <a:rPr dirty="0" spc="-25"/>
              <a:t> </a:t>
            </a:r>
            <a:r>
              <a:rPr dirty="0"/>
              <a:t>ON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 spc="-10"/>
              <a:t>FORMULARY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09600" y="2408605"/>
            <a:ext cx="4284345" cy="2476500"/>
          </a:xfrm>
          <a:prstGeom prst="rect">
            <a:avLst/>
          </a:prstGeom>
          <a:ln w="25400">
            <a:solidFill>
              <a:srgbClr val="8FC9E7"/>
            </a:solidFill>
          </a:ln>
        </p:spPr>
        <p:txBody>
          <a:bodyPr wrap="square" lIns="0" tIns="241300" rIns="0" bIns="0" rtlCol="0" vert="horz">
            <a:spAutoFit/>
          </a:bodyPr>
          <a:lstStyle/>
          <a:p>
            <a:pPr marL="445770">
              <a:lnSpc>
                <a:spcPct val="100000"/>
              </a:lnSpc>
              <a:spcBef>
                <a:spcPts val="1900"/>
              </a:spcBef>
            </a:pPr>
            <a:r>
              <a:rPr dirty="0" sz="2400" spc="-20">
                <a:solidFill>
                  <a:srgbClr val="0093D6"/>
                </a:solidFill>
                <a:latin typeface="Arial Narrow"/>
                <a:cs typeface="Arial Narrow"/>
              </a:rPr>
              <a:t>TALK</a:t>
            </a:r>
            <a:r>
              <a:rPr dirty="0" sz="2400" spc="-10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TO</a:t>
            </a:r>
            <a:r>
              <a:rPr dirty="0" sz="2400" spc="-8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YOUR</a:t>
            </a:r>
            <a:r>
              <a:rPr dirty="0" sz="2400" spc="-5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DOCTOR</a:t>
            </a:r>
            <a:endParaRPr sz="2400">
              <a:latin typeface="Arial Narrow"/>
              <a:cs typeface="Arial Narrow"/>
            </a:endParaRPr>
          </a:p>
          <a:p>
            <a:pPr marL="445770" marR="518159">
              <a:lnSpc>
                <a:spcPct val="100000"/>
              </a:lnSpc>
              <a:spcBef>
                <a:spcPts val="915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He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or</a:t>
            </a:r>
            <a:r>
              <a:rPr dirty="0" sz="18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she</a:t>
            </a:r>
            <a:r>
              <a:rPr dirty="0" sz="18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can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review</a:t>
            </a:r>
            <a:r>
              <a:rPr dirty="0" sz="18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formulary</a:t>
            </a:r>
            <a:r>
              <a:rPr dirty="0" sz="18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prescribe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similar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drug</a:t>
            </a:r>
            <a:r>
              <a:rPr dirty="0" sz="18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your</a:t>
            </a:r>
            <a:r>
              <a:rPr dirty="0" sz="1800" spc="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condition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45925" y="2408605"/>
            <a:ext cx="4284345" cy="2476500"/>
          </a:xfrm>
          <a:prstGeom prst="rect">
            <a:avLst/>
          </a:prstGeom>
          <a:ln w="25400">
            <a:solidFill>
              <a:srgbClr val="0093D6"/>
            </a:solidFill>
          </a:ln>
        </p:spPr>
        <p:txBody>
          <a:bodyPr wrap="square" lIns="0" tIns="241300" rIns="0" bIns="0" rtlCol="0" vert="horz">
            <a:spAutoFit/>
          </a:bodyPr>
          <a:lstStyle/>
          <a:p>
            <a:pPr marL="432434">
              <a:lnSpc>
                <a:spcPct val="100000"/>
              </a:lnSpc>
              <a:spcBef>
                <a:spcPts val="1900"/>
              </a:spcBef>
            </a:pPr>
            <a:r>
              <a:rPr dirty="0" sz="2400" spc="-20">
                <a:solidFill>
                  <a:srgbClr val="0093D6"/>
                </a:solidFill>
                <a:latin typeface="Arial Narrow"/>
                <a:cs typeface="Arial Narrow"/>
              </a:rPr>
              <a:t>REQUEST</a:t>
            </a:r>
            <a:r>
              <a:rPr dirty="0" sz="2400" spc="-10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50">
                <a:solidFill>
                  <a:srgbClr val="0093D6"/>
                </a:solidFill>
                <a:latin typeface="Arial Narrow"/>
                <a:cs typeface="Arial Narrow"/>
              </a:rPr>
              <a:t>A</a:t>
            </a:r>
            <a:endParaRPr sz="2400">
              <a:latin typeface="Arial Narrow"/>
              <a:cs typeface="Arial Narrow"/>
            </a:endParaRPr>
          </a:p>
          <a:p>
            <a:pPr marL="432434">
              <a:lnSpc>
                <a:spcPct val="100000"/>
              </a:lnSpc>
            </a:pP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FORMULARY</a:t>
            </a:r>
            <a:r>
              <a:rPr dirty="0" sz="2400" spc="-8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EXCEPTION</a:t>
            </a:r>
            <a:endParaRPr sz="2400">
              <a:latin typeface="Arial Narrow"/>
              <a:cs typeface="Arial Narrow"/>
            </a:endParaRPr>
          </a:p>
          <a:p>
            <a:pPr marL="432434" marR="495300">
              <a:lnSpc>
                <a:spcPct val="100000"/>
              </a:lnSpc>
              <a:spcBef>
                <a:spcPts val="915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If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other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drugs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won’t</a:t>
            </a:r>
            <a:r>
              <a:rPr dirty="0" sz="1800" spc="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as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effective,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your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doctor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can</a:t>
            </a:r>
            <a:r>
              <a:rPr dirty="0" sz="18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ask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18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cover</a:t>
            </a:r>
            <a:r>
              <a:rPr dirty="0" sz="18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drug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682264" y="2408605"/>
            <a:ext cx="4284345" cy="2476500"/>
          </a:xfrm>
          <a:prstGeom prst="rect">
            <a:avLst/>
          </a:prstGeom>
          <a:ln w="25400">
            <a:solidFill>
              <a:srgbClr val="003358"/>
            </a:solidFill>
          </a:ln>
        </p:spPr>
        <p:txBody>
          <a:bodyPr wrap="square" lIns="0" tIns="241300" rIns="0" bIns="0" rtlCol="0" vert="horz">
            <a:spAutoFit/>
          </a:bodyPr>
          <a:lstStyle/>
          <a:p>
            <a:pPr marL="445770" marR="1278255">
              <a:lnSpc>
                <a:spcPct val="100000"/>
              </a:lnSpc>
              <a:spcBef>
                <a:spcPts val="1900"/>
              </a:spcBef>
            </a:pPr>
            <a:r>
              <a:rPr dirty="0" sz="2400" spc="-20">
                <a:solidFill>
                  <a:srgbClr val="0093D6"/>
                </a:solidFill>
                <a:latin typeface="Arial Narrow"/>
                <a:cs typeface="Arial Narrow"/>
              </a:rPr>
              <a:t>REQUEST</a:t>
            </a:r>
            <a:r>
              <a:rPr dirty="0" sz="2400" spc="-10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50">
                <a:solidFill>
                  <a:srgbClr val="0093D6"/>
                </a:solidFill>
                <a:latin typeface="Arial Narrow"/>
                <a:cs typeface="Arial Narrow"/>
              </a:rPr>
              <a:t>A </a:t>
            </a: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TRANSITION</a:t>
            </a:r>
            <a:r>
              <a:rPr dirty="0" sz="2400" spc="-9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25">
                <a:solidFill>
                  <a:srgbClr val="0093D6"/>
                </a:solidFill>
                <a:latin typeface="Arial Narrow"/>
                <a:cs typeface="Arial Narrow"/>
              </a:rPr>
              <a:t>SUPPLY</a:t>
            </a:r>
            <a:endParaRPr sz="2400">
              <a:latin typeface="Arial Narrow"/>
              <a:cs typeface="Arial Narrow"/>
            </a:endParaRPr>
          </a:p>
          <a:p>
            <a:pPr marL="445770" marR="540385">
              <a:lnSpc>
                <a:spcPct val="100000"/>
              </a:lnSpc>
              <a:spcBef>
                <a:spcPts val="915"/>
              </a:spcBef>
            </a:pP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You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can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request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up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30-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day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transition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supply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during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your</a:t>
            </a:r>
            <a:r>
              <a:rPr dirty="0" sz="18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first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90</a:t>
            </a:r>
            <a:r>
              <a:rPr dirty="0" sz="18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days</a:t>
            </a:r>
            <a:r>
              <a:rPr dirty="0" sz="1800" spc="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membership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62660" y="2930658"/>
            <a:ext cx="3910965" cy="2354580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600" spc="-50">
                <a:solidFill>
                  <a:srgbClr val="0093D6"/>
                </a:solidFill>
                <a:latin typeface="Arial Narrow"/>
                <a:cs typeface="Arial Narrow"/>
              </a:rPr>
              <a:t>PART</a:t>
            </a:r>
            <a:r>
              <a:rPr dirty="0" sz="2600" spc="-8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600">
                <a:solidFill>
                  <a:srgbClr val="0093D6"/>
                </a:solidFill>
                <a:latin typeface="Arial Narrow"/>
                <a:cs typeface="Arial Narrow"/>
              </a:rPr>
              <a:t>B</a:t>
            </a:r>
            <a:r>
              <a:rPr dirty="0" sz="2600" spc="-4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600">
                <a:solidFill>
                  <a:srgbClr val="0093D6"/>
                </a:solidFill>
                <a:latin typeface="Arial Narrow"/>
                <a:cs typeface="Arial Narrow"/>
              </a:rPr>
              <a:t>MEDICAL</a:t>
            </a:r>
            <a:r>
              <a:rPr dirty="0" sz="2600" spc="-10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600" spc="-10">
                <a:solidFill>
                  <a:srgbClr val="0093D6"/>
                </a:solidFill>
                <a:latin typeface="Arial Narrow"/>
                <a:cs typeface="Arial Narrow"/>
              </a:rPr>
              <a:t>INSURANCE</a:t>
            </a:r>
            <a:endParaRPr sz="2600">
              <a:latin typeface="Arial Narrow"/>
              <a:cs typeface="Arial Narrow"/>
            </a:endParaRPr>
          </a:p>
          <a:p>
            <a:pPr marL="287020" indent="-274320">
              <a:lnSpc>
                <a:spcPct val="100000"/>
              </a:lnSpc>
              <a:spcBef>
                <a:spcPts val="890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200" spc="-10">
                <a:solidFill>
                  <a:srgbClr val="003358"/>
                </a:solidFill>
                <a:latin typeface="Arial"/>
                <a:cs typeface="Arial"/>
              </a:rPr>
              <a:t>Strips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200" spc="-10">
                <a:solidFill>
                  <a:srgbClr val="003358"/>
                </a:solidFill>
                <a:latin typeface="Arial"/>
                <a:cs typeface="Arial"/>
              </a:rPr>
              <a:t>Machines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200">
                <a:solidFill>
                  <a:srgbClr val="003358"/>
                </a:solidFill>
                <a:latin typeface="Arial"/>
                <a:cs typeface="Arial"/>
              </a:rPr>
              <a:t>Calibration</a:t>
            </a:r>
            <a:r>
              <a:rPr dirty="0" sz="2200" spc="-1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3358"/>
                </a:solidFill>
                <a:latin typeface="Arial"/>
                <a:cs typeface="Arial"/>
              </a:rPr>
              <a:t>solutions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200" spc="-10">
                <a:solidFill>
                  <a:srgbClr val="003358"/>
                </a:solidFill>
                <a:latin typeface="Arial"/>
                <a:cs typeface="Arial"/>
              </a:rPr>
              <a:t>Lancets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581734" y="2258948"/>
            <a:ext cx="6501765" cy="3938270"/>
          </a:xfrm>
          <a:custGeom>
            <a:avLst/>
            <a:gdLst/>
            <a:ahLst/>
            <a:cxnLst/>
            <a:rect l="l" t="t" r="r" b="b"/>
            <a:pathLst>
              <a:path w="6501765" h="3938270">
                <a:moveTo>
                  <a:pt x="0" y="0"/>
                </a:moveTo>
                <a:lnTo>
                  <a:pt x="6501396" y="0"/>
                </a:lnTo>
                <a:lnTo>
                  <a:pt x="6501396" y="3938270"/>
                </a:lnTo>
                <a:lnTo>
                  <a:pt x="0" y="393827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FC9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934788" y="2926773"/>
            <a:ext cx="5185410" cy="2354580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600" spc="-50">
                <a:solidFill>
                  <a:srgbClr val="0093D6"/>
                </a:solidFill>
                <a:latin typeface="Arial Narrow"/>
                <a:cs typeface="Arial Narrow"/>
              </a:rPr>
              <a:t>PART</a:t>
            </a:r>
            <a:r>
              <a:rPr dirty="0" sz="2600" spc="-8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600">
                <a:solidFill>
                  <a:srgbClr val="0093D6"/>
                </a:solidFill>
                <a:latin typeface="Arial Narrow"/>
                <a:cs typeface="Arial Narrow"/>
              </a:rPr>
              <a:t>D</a:t>
            </a:r>
            <a:r>
              <a:rPr dirty="0" sz="2600" spc="-4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600">
                <a:solidFill>
                  <a:srgbClr val="0093D6"/>
                </a:solidFill>
                <a:latin typeface="Arial Narrow"/>
                <a:cs typeface="Arial Narrow"/>
              </a:rPr>
              <a:t>PRESCRIPTION</a:t>
            </a:r>
            <a:r>
              <a:rPr dirty="0" sz="2600" spc="-5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600">
                <a:solidFill>
                  <a:srgbClr val="0093D6"/>
                </a:solidFill>
                <a:latin typeface="Arial Narrow"/>
                <a:cs typeface="Arial Narrow"/>
              </a:rPr>
              <a:t>DRUG</a:t>
            </a:r>
            <a:r>
              <a:rPr dirty="0" sz="2600" spc="-3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600" spc="-10">
                <a:solidFill>
                  <a:srgbClr val="0093D6"/>
                </a:solidFill>
                <a:latin typeface="Arial Narrow"/>
                <a:cs typeface="Arial Narrow"/>
              </a:rPr>
              <a:t>BENEFIT</a:t>
            </a:r>
            <a:endParaRPr sz="2600">
              <a:latin typeface="Arial Narrow"/>
              <a:cs typeface="Arial Narrow"/>
            </a:endParaRPr>
          </a:p>
          <a:p>
            <a:pPr marL="287020" indent="-274320">
              <a:lnSpc>
                <a:spcPct val="100000"/>
              </a:lnSpc>
              <a:spcBef>
                <a:spcPts val="890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200" spc="-10">
                <a:solidFill>
                  <a:srgbClr val="003358"/>
                </a:solidFill>
                <a:latin typeface="Arial"/>
                <a:cs typeface="Arial"/>
              </a:rPr>
              <a:t>Syringes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200" spc="-10">
                <a:solidFill>
                  <a:srgbClr val="003358"/>
                </a:solidFill>
                <a:latin typeface="Arial"/>
                <a:cs typeface="Arial"/>
              </a:rPr>
              <a:t>Insulin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200" spc="-10">
                <a:solidFill>
                  <a:srgbClr val="003358"/>
                </a:solidFill>
                <a:latin typeface="Arial"/>
                <a:cs typeface="Arial"/>
              </a:rPr>
              <a:t>Needles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200">
                <a:solidFill>
                  <a:srgbClr val="003358"/>
                </a:solidFill>
                <a:latin typeface="Arial"/>
                <a:cs typeface="Arial"/>
              </a:rPr>
              <a:t>Alcohol</a:t>
            </a:r>
            <a:r>
              <a:rPr dirty="0" sz="22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3358"/>
                </a:solidFill>
                <a:latin typeface="Arial"/>
                <a:cs typeface="Arial"/>
              </a:rPr>
              <a:t>swabs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114"/>
              <a:t> </a:t>
            </a:r>
            <a:r>
              <a:rPr dirty="0"/>
              <a:t>MEDICAREBLUE</a:t>
            </a:r>
            <a:r>
              <a:rPr dirty="0" baseline="25157" sz="3975"/>
              <a:t>SM</a:t>
            </a:r>
            <a:r>
              <a:rPr dirty="0" baseline="25157" sz="3975" spc="457"/>
              <a:t> </a:t>
            </a:r>
            <a:r>
              <a:rPr dirty="0" sz="4000" spc="-25"/>
              <a:t>RX</a:t>
            </a:r>
            <a:endParaRPr sz="4000"/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Diabetic</a:t>
            </a:r>
            <a:r>
              <a:rPr dirty="0" sz="2000" spc="-3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supply</a:t>
            </a:r>
            <a:r>
              <a:rPr dirty="0" sz="2000" spc="-5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003358"/>
                </a:solidFill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951276" y="1613874"/>
            <a:ext cx="1818639" cy="1290320"/>
            <a:chOff x="2951276" y="1613874"/>
            <a:chExt cx="1818639" cy="1290320"/>
          </a:xfrm>
        </p:grpSpPr>
        <p:sp>
          <p:nvSpPr>
            <p:cNvPr id="8" name="object 8" descr=""/>
            <p:cNvSpPr/>
            <p:nvPr/>
          </p:nvSpPr>
          <p:spPr>
            <a:xfrm>
              <a:off x="2951276" y="2036267"/>
              <a:ext cx="1818639" cy="766445"/>
            </a:xfrm>
            <a:custGeom>
              <a:avLst/>
              <a:gdLst/>
              <a:ahLst/>
              <a:cxnLst/>
              <a:rect l="l" t="t" r="r" b="b"/>
              <a:pathLst>
                <a:path w="1818639" h="766444">
                  <a:moveTo>
                    <a:pt x="1818043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818043" y="765975"/>
                  </a:lnTo>
                  <a:lnTo>
                    <a:pt x="1818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15228" y="1613874"/>
              <a:ext cx="1290320" cy="1290320"/>
            </a:xfrm>
            <a:custGeom>
              <a:avLst/>
              <a:gdLst/>
              <a:ahLst/>
              <a:cxnLst/>
              <a:rect l="l" t="t" r="r" b="b"/>
              <a:pathLst>
                <a:path w="1290320" h="1290320">
                  <a:moveTo>
                    <a:pt x="645071" y="0"/>
                  </a:moveTo>
                  <a:lnTo>
                    <a:pt x="596929" y="1769"/>
                  </a:lnTo>
                  <a:lnTo>
                    <a:pt x="549747" y="6994"/>
                  </a:lnTo>
                  <a:lnTo>
                    <a:pt x="503652" y="15550"/>
                  </a:lnTo>
                  <a:lnTo>
                    <a:pt x="458766" y="27311"/>
                  </a:lnTo>
                  <a:lnTo>
                    <a:pt x="415216" y="42155"/>
                  </a:lnTo>
                  <a:lnTo>
                    <a:pt x="373126" y="59954"/>
                  </a:lnTo>
                  <a:lnTo>
                    <a:pt x="332620" y="80586"/>
                  </a:lnTo>
                  <a:lnTo>
                    <a:pt x="293824" y="103925"/>
                  </a:lnTo>
                  <a:lnTo>
                    <a:pt x="256861" y="129846"/>
                  </a:lnTo>
                  <a:lnTo>
                    <a:pt x="221858" y="158225"/>
                  </a:lnTo>
                  <a:lnTo>
                    <a:pt x="188937" y="188937"/>
                  </a:lnTo>
                  <a:lnTo>
                    <a:pt x="158225" y="221858"/>
                  </a:lnTo>
                  <a:lnTo>
                    <a:pt x="129846" y="256861"/>
                  </a:lnTo>
                  <a:lnTo>
                    <a:pt x="103925" y="293824"/>
                  </a:lnTo>
                  <a:lnTo>
                    <a:pt x="80586" y="332620"/>
                  </a:lnTo>
                  <a:lnTo>
                    <a:pt x="59954" y="373126"/>
                  </a:lnTo>
                  <a:lnTo>
                    <a:pt x="42155" y="415216"/>
                  </a:lnTo>
                  <a:lnTo>
                    <a:pt x="27311" y="458766"/>
                  </a:lnTo>
                  <a:lnTo>
                    <a:pt x="15550" y="503652"/>
                  </a:lnTo>
                  <a:lnTo>
                    <a:pt x="6994" y="549747"/>
                  </a:lnTo>
                  <a:lnTo>
                    <a:pt x="1769" y="596929"/>
                  </a:lnTo>
                  <a:lnTo>
                    <a:pt x="0" y="645071"/>
                  </a:lnTo>
                  <a:lnTo>
                    <a:pt x="1769" y="693213"/>
                  </a:lnTo>
                  <a:lnTo>
                    <a:pt x="6994" y="740394"/>
                  </a:lnTo>
                  <a:lnTo>
                    <a:pt x="15550" y="786489"/>
                  </a:lnTo>
                  <a:lnTo>
                    <a:pt x="27311" y="831375"/>
                  </a:lnTo>
                  <a:lnTo>
                    <a:pt x="42155" y="874925"/>
                  </a:lnTo>
                  <a:lnTo>
                    <a:pt x="59954" y="917015"/>
                  </a:lnTo>
                  <a:lnTo>
                    <a:pt x="80586" y="957521"/>
                  </a:lnTo>
                  <a:lnTo>
                    <a:pt x="103925" y="996317"/>
                  </a:lnTo>
                  <a:lnTo>
                    <a:pt x="129846" y="1033280"/>
                  </a:lnTo>
                  <a:lnTo>
                    <a:pt x="158225" y="1068284"/>
                  </a:lnTo>
                  <a:lnTo>
                    <a:pt x="188937" y="1101204"/>
                  </a:lnTo>
                  <a:lnTo>
                    <a:pt x="221858" y="1131916"/>
                  </a:lnTo>
                  <a:lnTo>
                    <a:pt x="256861" y="1160295"/>
                  </a:lnTo>
                  <a:lnTo>
                    <a:pt x="293824" y="1186216"/>
                  </a:lnTo>
                  <a:lnTo>
                    <a:pt x="332620" y="1209555"/>
                  </a:lnTo>
                  <a:lnTo>
                    <a:pt x="373126" y="1230187"/>
                  </a:lnTo>
                  <a:lnTo>
                    <a:pt x="415216" y="1247987"/>
                  </a:lnTo>
                  <a:lnTo>
                    <a:pt x="458766" y="1262830"/>
                  </a:lnTo>
                  <a:lnTo>
                    <a:pt x="503652" y="1274592"/>
                  </a:lnTo>
                  <a:lnTo>
                    <a:pt x="549747" y="1283147"/>
                  </a:lnTo>
                  <a:lnTo>
                    <a:pt x="596929" y="1288372"/>
                  </a:lnTo>
                  <a:lnTo>
                    <a:pt x="645071" y="1290142"/>
                  </a:lnTo>
                  <a:lnTo>
                    <a:pt x="693213" y="1288372"/>
                  </a:lnTo>
                  <a:lnTo>
                    <a:pt x="740394" y="1283147"/>
                  </a:lnTo>
                  <a:lnTo>
                    <a:pt x="786489" y="1274592"/>
                  </a:lnTo>
                  <a:lnTo>
                    <a:pt x="831375" y="1262830"/>
                  </a:lnTo>
                  <a:lnTo>
                    <a:pt x="874925" y="1247987"/>
                  </a:lnTo>
                  <a:lnTo>
                    <a:pt x="917015" y="1230187"/>
                  </a:lnTo>
                  <a:lnTo>
                    <a:pt x="957521" y="1209555"/>
                  </a:lnTo>
                  <a:lnTo>
                    <a:pt x="996317" y="1186216"/>
                  </a:lnTo>
                  <a:lnTo>
                    <a:pt x="1033280" y="1160295"/>
                  </a:lnTo>
                  <a:lnTo>
                    <a:pt x="1068284" y="1131916"/>
                  </a:lnTo>
                  <a:lnTo>
                    <a:pt x="1101204" y="1101204"/>
                  </a:lnTo>
                  <a:lnTo>
                    <a:pt x="1131916" y="1068284"/>
                  </a:lnTo>
                  <a:lnTo>
                    <a:pt x="1160295" y="1033280"/>
                  </a:lnTo>
                  <a:lnTo>
                    <a:pt x="1186216" y="996317"/>
                  </a:lnTo>
                  <a:lnTo>
                    <a:pt x="1209555" y="957521"/>
                  </a:lnTo>
                  <a:lnTo>
                    <a:pt x="1230187" y="917015"/>
                  </a:lnTo>
                  <a:lnTo>
                    <a:pt x="1247987" y="874925"/>
                  </a:lnTo>
                  <a:lnTo>
                    <a:pt x="1262830" y="831375"/>
                  </a:lnTo>
                  <a:lnTo>
                    <a:pt x="1274592" y="786489"/>
                  </a:lnTo>
                  <a:lnTo>
                    <a:pt x="1283147" y="740394"/>
                  </a:lnTo>
                  <a:lnTo>
                    <a:pt x="1288372" y="693213"/>
                  </a:lnTo>
                  <a:lnTo>
                    <a:pt x="1290142" y="645071"/>
                  </a:lnTo>
                  <a:lnTo>
                    <a:pt x="1288372" y="596929"/>
                  </a:lnTo>
                  <a:lnTo>
                    <a:pt x="1283147" y="549747"/>
                  </a:lnTo>
                  <a:lnTo>
                    <a:pt x="1274592" y="503652"/>
                  </a:lnTo>
                  <a:lnTo>
                    <a:pt x="1262830" y="458766"/>
                  </a:lnTo>
                  <a:lnTo>
                    <a:pt x="1247987" y="415216"/>
                  </a:lnTo>
                  <a:lnTo>
                    <a:pt x="1230187" y="373126"/>
                  </a:lnTo>
                  <a:lnTo>
                    <a:pt x="1209555" y="332620"/>
                  </a:lnTo>
                  <a:lnTo>
                    <a:pt x="1186216" y="293824"/>
                  </a:lnTo>
                  <a:lnTo>
                    <a:pt x="1160295" y="256861"/>
                  </a:lnTo>
                  <a:lnTo>
                    <a:pt x="1131916" y="221858"/>
                  </a:lnTo>
                  <a:lnTo>
                    <a:pt x="1101204" y="188937"/>
                  </a:lnTo>
                  <a:lnTo>
                    <a:pt x="1068284" y="158225"/>
                  </a:lnTo>
                  <a:lnTo>
                    <a:pt x="1033280" y="129846"/>
                  </a:lnTo>
                  <a:lnTo>
                    <a:pt x="996317" y="103925"/>
                  </a:lnTo>
                  <a:lnTo>
                    <a:pt x="957521" y="80586"/>
                  </a:lnTo>
                  <a:lnTo>
                    <a:pt x="917015" y="59954"/>
                  </a:lnTo>
                  <a:lnTo>
                    <a:pt x="874925" y="42155"/>
                  </a:lnTo>
                  <a:lnTo>
                    <a:pt x="831375" y="27311"/>
                  </a:lnTo>
                  <a:lnTo>
                    <a:pt x="786489" y="15550"/>
                  </a:lnTo>
                  <a:lnTo>
                    <a:pt x="740394" y="6994"/>
                  </a:lnTo>
                  <a:lnTo>
                    <a:pt x="693213" y="1769"/>
                  </a:lnTo>
                  <a:lnTo>
                    <a:pt x="645071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732650" y="2315634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 h="0">
                  <a:moveTo>
                    <a:pt x="0" y="0"/>
                  </a:moveTo>
                  <a:lnTo>
                    <a:pt x="260668" y="0"/>
                  </a:lnTo>
                </a:path>
              </a:pathLst>
            </a:custGeom>
            <a:ln w="37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732650" y="2203482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 h="0">
                  <a:moveTo>
                    <a:pt x="0" y="0"/>
                  </a:moveTo>
                  <a:lnTo>
                    <a:pt x="260668" y="0"/>
                  </a:lnTo>
                </a:path>
              </a:pathLst>
            </a:custGeom>
            <a:ln w="37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32650" y="2427786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 h="0">
                  <a:moveTo>
                    <a:pt x="0" y="0"/>
                  </a:moveTo>
                  <a:lnTo>
                    <a:pt x="260668" y="0"/>
                  </a:lnTo>
                </a:path>
              </a:pathLst>
            </a:custGeom>
            <a:ln w="37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620935" y="2016561"/>
              <a:ext cx="484505" cy="523875"/>
            </a:xfrm>
            <a:custGeom>
              <a:avLst/>
              <a:gdLst/>
              <a:ahLst/>
              <a:cxnLst/>
              <a:rect l="l" t="t" r="r" b="b"/>
              <a:pathLst>
                <a:path w="484504" h="523875">
                  <a:moveTo>
                    <a:pt x="428240" y="0"/>
                  </a:moveTo>
                  <a:lnTo>
                    <a:pt x="484098" y="0"/>
                  </a:lnTo>
                  <a:lnTo>
                    <a:pt x="484098" y="523377"/>
                  </a:lnTo>
                  <a:lnTo>
                    <a:pt x="0" y="523377"/>
                  </a:lnTo>
                  <a:lnTo>
                    <a:pt x="0" y="0"/>
                  </a:lnTo>
                  <a:lnTo>
                    <a:pt x="55857" y="0"/>
                  </a:lnTo>
                </a:path>
              </a:pathLst>
            </a:custGeom>
            <a:ln w="373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751269" y="1979177"/>
              <a:ext cx="223520" cy="112395"/>
            </a:xfrm>
            <a:custGeom>
              <a:avLst/>
              <a:gdLst/>
              <a:ahLst/>
              <a:cxnLst/>
              <a:rect l="l" t="t" r="r" b="b"/>
              <a:pathLst>
                <a:path w="223520" h="112394">
                  <a:moveTo>
                    <a:pt x="0" y="0"/>
                  </a:moveTo>
                  <a:lnTo>
                    <a:pt x="0" y="112152"/>
                  </a:lnTo>
                  <a:lnTo>
                    <a:pt x="74476" y="112152"/>
                  </a:lnTo>
                  <a:lnTo>
                    <a:pt x="77401" y="97597"/>
                  </a:lnTo>
                  <a:lnTo>
                    <a:pt x="85380" y="85714"/>
                  </a:lnTo>
                  <a:lnTo>
                    <a:pt x="97216" y="77704"/>
                  </a:lnTo>
                  <a:lnTo>
                    <a:pt x="111715" y="74768"/>
                  </a:lnTo>
                  <a:lnTo>
                    <a:pt x="126213" y="77704"/>
                  </a:lnTo>
                  <a:lnTo>
                    <a:pt x="138049" y="85714"/>
                  </a:lnTo>
                  <a:lnTo>
                    <a:pt x="146028" y="97597"/>
                  </a:lnTo>
                  <a:lnTo>
                    <a:pt x="148953" y="112152"/>
                  </a:lnTo>
                  <a:lnTo>
                    <a:pt x="223430" y="112152"/>
                  </a:lnTo>
                  <a:lnTo>
                    <a:pt x="223430" y="0"/>
                  </a:lnTo>
                  <a:lnTo>
                    <a:pt x="0" y="0"/>
                  </a:lnTo>
                  <a:close/>
                </a:path>
              </a:pathLst>
            </a:custGeom>
            <a:ln w="37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9923411" y="1609987"/>
            <a:ext cx="1818639" cy="1290320"/>
            <a:chOff x="9923411" y="1609987"/>
            <a:chExt cx="1818639" cy="1290320"/>
          </a:xfrm>
        </p:grpSpPr>
        <p:sp>
          <p:nvSpPr>
            <p:cNvPr id="16" name="object 16" descr=""/>
            <p:cNvSpPr/>
            <p:nvPr/>
          </p:nvSpPr>
          <p:spPr>
            <a:xfrm>
              <a:off x="9923411" y="2032380"/>
              <a:ext cx="1818639" cy="766445"/>
            </a:xfrm>
            <a:custGeom>
              <a:avLst/>
              <a:gdLst/>
              <a:ahLst/>
              <a:cxnLst/>
              <a:rect l="l" t="t" r="r" b="b"/>
              <a:pathLst>
                <a:path w="1818640" h="766444">
                  <a:moveTo>
                    <a:pt x="1818043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818043" y="765975"/>
                  </a:lnTo>
                  <a:lnTo>
                    <a:pt x="1818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187356" y="1609987"/>
              <a:ext cx="1290320" cy="1290320"/>
            </a:xfrm>
            <a:custGeom>
              <a:avLst/>
              <a:gdLst/>
              <a:ahLst/>
              <a:cxnLst/>
              <a:rect l="l" t="t" r="r" b="b"/>
              <a:pathLst>
                <a:path w="1290320" h="1290320">
                  <a:moveTo>
                    <a:pt x="645071" y="0"/>
                  </a:moveTo>
                  <a:lnTo>
                    <a:pt x="596929" y="1769"/>
                  </a:lnTo>
                  <a:lnTo>
                    <a:pt x="549747" y="6994"/>
                  </a:lnTo>
                  <a:lnTo>
                    <a:pt x="503652" y="15550"/>
                  </a:lnTo>
                  <a:lnTo>
                    <a:pt x="458766" y="27311"/>
                  </a:lnTo>
                  <a:lnTo>
                    <a:pt x="415216" y="42155"/>
                  </a:lnTo>
                  <a:lnTo>
                    <a:pt x="373126" y="59954"/>
                  </a:lnTo>
                  <a:lnTo>
                    <a:pt x="332620" y="80586"/>
                  </a:lnTo>
                  <a:lnTo>
                    <a:pt x="293824" y="103925"/>
                  </a:lnTo>
                  <a:lnTo>
                    <a:pt x="256861" y="129846"/>
                  </a:lnTo>
                  <a:lnTo>
                    <a:pt x="221858" y="158225"/>
                  </a:lnTo>
                  <a:lnTo>
                    <a:pt x="188937" y="188937"/>
                  </a:lnTo>
                  <a:lnTo>
                    <a:pt x="158225" y="221858"/>
                  </a:lnTo>
                  <a:lnTo>
                    <a:pt x="129846" y="256861"/>
                  </a:lnTo>
                  <a:lnTo>
                    <a:pt x="103925" y="293824"/>
                  </a:lnTo>
                  <a:lnTo>
                    <a:pt x="80586" y="332620"/>
                  </a:lnTo>
                  <a:lnTo>
                    <a:pt x="59954" y="373126"/>
                  </a:lnTo>
                  <a:lnTo>
                    <a:pt x="42155" y="415216"/>
                  </a:lnTo>
                  <a:lnTo>
                    <a:pt x="27311" y="458766"/>
                  </a:lnTo>
                  <a:lnTo>
                    <a:pt x="15550" y="503652"/>
                  </a:lnTo>
                  <a:lnTo>
                    <a:pt x="6994" y="549747"/>
                  </a:lnTo>
                  <a:lnTo>
                    <a:pt x="1769" y="596929"/>
                  </a:lnTo>
                  <a:lnTo>
                    <a:pt x="0" y="645071"/>
                  </a:lnTo>
                  <a:lnTo>
                    <a:pt x="1769" y="693213"/>
                  </a:lnTo>
                  <a:lnTo>
                    <a:pt x="6994" y="740394"/>
                  </a:lnTo>
                  <a:lnTo>
                    <a:pt x="15550" y="786489"/>
                  </a:lnTo>
                  <a:lnTo>
                    <a:pt x="27311" y="831375"/>
                  </a:lnTo>
                  <a:lnTo>
                    <a:pt x="42155" y="874925"/>
                  </a:lnTo>
                  <a:lnTo>
                    <a:pt x="59954" y="917015"/>
                  </a:lnTo>
                  <a:lnTo>
                    <a:pt x="80586" y="957521"/>
                  </a:lnTo>
                  <a:lnTo>
                    <a:pt x="103925" y="996317"/>
                  </a:lnTo>
                  <a:lnTo>
                    <a:pt x="129846" y="1033280"/>
                  </a:lnTo>
                  <a:lnTo>
                    <a:pt x="158225" y="1068284"/>
                  </a:lnTo>
                  <a:lnTo>
                    <a:pt x="188937" y="1101204"/>
                  </a:lnTo>
                  <a:lnTo>
                    <a:pt x="221858" y="1131916"/>
                  </a:lnTo>
                  <a:lnTo>
                    <a:pt x="256861" y="1160295"/>
                  </a:lnTo>
                  <a:lnTo>
                    <a:pt x="293824" y="1186216"/>
                  </a:lnTo>
                  <a:lnTo>
                    <a:pt x="332620" y="1209555"/>
                  </a:lnTo>
                  <a:lnTo>
                    <a:pt x="373126" y="1230187"/>
                  </a:lnTo>
                  <a:lnTo>
                    <a:pt x="415216" y="1247987"/>
                  </a:lnTo>
                  <a:lnTo>
                    <a:pt x="458766" y="1262830"/>
                  </a:lnTo>
                  <a:lnTo>
                    <a:pt x="503652" y="1274592"/>
                  </a:lnTo>
                  <a:lnTo>
                    <a:pt x="549747" y="1283147"/>
                  </a:lnTo>
                  <a:lnTo>
                    <a:pt x="596929" y="1288372"/>
                  </a:lnTo>
                  <a:lnTo>
                    <a:pt x="645071" y="1290142"/>
                  </a:lnTo>
                  <a:lnTo>
                    <a:pt x="693213" y="1288372"/>
                  </a:lnTo>
                  <a:lnTo>
                    <a:pt x="740394" y="1283147"/>
                  </a:lnTo>
                  <a:lnTo>
                    <a:pt x="786489" y="1274592"/>
                  </a:lnTo>
                  <a:lnTo>
                    <a:pt x="831375" y="1262830"/>
                  </a:lnTo>
                  <a:lnTo>
                    <a:pt x="874925" y="1247987"/>
                  </a:lnTo>
                  <a:lnTo>
                    <a:pt x="917015" y="1230187"/>
                  </a:lnTo>
                  <a:lnTo>
                    <a:pt x="957521" y="1209555"/>
                  </a:lnTo>
                  <a:lnTo>
                    <a:pt x="996317" y="1186216"/>
                  </a:lnTo>
                  <a:lnTo>
                    <a:pt x="1033280" y="1160295"/>
                  </a:lnTo>
                  <a:lnTo>
                    <a:pt x="1068284" y="1131916"/>
                  </a:lnTo>
                  <a:lnTo>
                    <a:pt x="1101204" y="1101204"/>
                  </a:lnTo>
                  <a:lnTo>
                    <a:pt x="1131916" y="1068284"/>
                  </a:lnTo>
                  <a:lnTo>
                    <a:pt x="1160295" y="1033280"/>
                  </a:lnTo>
                  <a:lnTo>
                    <a:pt x="1186216" y="996317"/>
                  </a:lnTo>
                  <a:lnTo>
                    <a:pt x="1209555" y="957521"/>
                  </a:lnTo>
                  <a:lnTo>
                    <a:pt x="1230187" y="917015"/>
                  </a:lnTo>
                  <a:lnTo>
                    <a:pt x="1247987" y="874925"/>
                  </a:lnTo>
                  <a:lnTo>
                    <a:pt x="1262830" y="831375"/>
                  </a:lnTo>
                  <a:lnTo>
                    <a:pt x="1274592" y="786489"/>
                  </a:lnTo>
                  <a:lnTo>
                    <a:pt x="1283147" y="740394"/>
                  </a:lnTo>
                  <a:lnTo>
                    <a:pt x="1288372" y="693213"/>
                  </a:lnTo>
                  <a:lnTo>
                    <a:pt x="1290142" y="645071"/>
                  </a:lnTo>
                  <a:lnTo>
                    <a:pt x="1288372" y="596929"/>
                  </a:lnTo>
                  <a:lnTo>
                    <a:pt x="1283147" y="549747"/>
                  </a:lnTo>
                  <a:lnTo>
                    <a:pt x="1274592" y="503652"/>
                  </a:lnTo>
                  <a:lnTo>
                    <a:pt x="1262830" y="458766"/>
                  </a:lnTo>
                  <a:lnTo>
                    <a:pt x="1247987" y="415216"/>
                  </a:lnTo>
                  <a:lnTo>
                    <a:pt x="1230187" y="373126"/>
                  </a:lnTo>
                  <a:lnTo>
                    <a:pt x="1209555" y="332620"/>
                  </a:lnTo>
                  <a:lnTo>
                    <a:pt x="1186216" y="293824"/>
                  </a:lnTo>
                  <a:lnTo>
                    <a:pt x="1160295" y="256861"/>
                  </a:lnTo>
                  <a:lnTo>
                    <a:pt x="1131916" y="221858"/>
                  </a:lnTo>
                  <a:lnTo>
                    <a:pt x="1101204" y="188937"/>
                  </a:lnTo>
                  <a:lnTo>
                    <a:pt x="1068284" y="158225"/>
                  </a:lnTo>
                  <a:lnTo>
                    <a:pt x="1033280" y="129846"/>
                  </a:lnTo>
                  <a:lnTo>
                    <a:pt x="996317" y="103925"/>
                  </a:lnTo>
                  <a:lnTo>
                    <a:pt x="957521" y="80586"/>
                  </a:lnTo>
                  <a:lnTo>
                    <a:pt x="917015" y="59954"/>
                  </a:lnTo>
                  <a:lnTo>
                    <a:pt x="874925" y="42155"/>
                  </a:lnTo>
                  <a:lnTo>
                    <a:pt x="831375" y="27311"/>
                  </a:lnTo>
                  <a:lnTo>
                    <a:pt x="786489" y="15550"/>
                  </a:lnTo>
                  <a:lnTo>
                    <a:pt x="740394" y="6994"/>
                  </a:lnTo>
                  <a:lnTo>
                    <a:pt x="693213" y="1769"/>
                  </a:lnTo>
                  <a:lnTo>
                    <a:pt x="645071" y="0"/>
                  </a:lnTo>
                  <a:close/>
                </a:path>
              </a:pathLst>
            </a:custGeom>
            <a:solidFill>
              <a:srgbClr val="8FC9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4274" y="1868233"/>
              <a:ext cx="765962" cy="756145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327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GROUP</a:t>
            </a:r>
            <a:r>
              <a:rPr dirty="0" spc="-120"/>
              <a:t> </a:t>
            </a:r>
            <a:r>
              <a:rPr dirty="0"/>
              <a:t>MEDICAREBLUE</a:t>
            </a:r>
            <a:r>
              <a:rPr dirty="0" baseline="25157" sz="3975"/>
              <a:t>SM</a:t>
            </a:r>
            <a:r>
              <a:rPr dirty="0" baseline="25157" sz="3975" spc="7"/>
              <a:t> </a:t>
            </a:r>
            <a:r>
              <a:rPr dirty="0" sz="4000"/>
              <a:t>RX</a:t>
            </a:r>
            <a:r>
              <a:rPr dirty="0" sz="4000" spc="-40"/>
              <a:t> </a:t>
            </a:r>
            <a:r>
              <a:rPr dirty="0" sz="4000"/>
              <a:t>MEMBER</a:t>
            </a:r>
            <a:r>
              <a:rPr dirty="0" sz="4000" spc="-25"/>
              <a:t> </a:t>
            </a:r>
            <a:r>
              <a:rPr dirty="0" sz="4000" spc="-10"/>
              <a:t>RESOURCES</a:t>
            </a:r>
            <a:endParaRPr sz="4000"/>
          </a:p>
        </p:txBody>
      </p:sp>
      <p:sp>
        <p:nvSpPr>
          <p:cNvPr id="4" name="object 4" descr=""/>
          <p:cNvSpPr/>
          <p:nvPr/>
        </p:nvSpPr>
        <p:spPr>
          <a:xfrm>
            <a:off x="609600" y="2408605"/>
            <a:ext cx="4284345" cy="4281805"/>
          </a:xfrm>
          <a:custGeom>
            <a:avLst/>
            <a:gdLst/>
            <a:ahLst/>
            <a:cxnLst/>
            <a:rect l="l" t="t" r="r" b="b"/>
            <a:pathLst>
              <a:path w="4284345" h="4281805">
                <a:moveTo>
                  <a:pt x="0" y="0"/>
                </a:moveTo>
                <a:lnTo>
                  <a:pt x="4283748" y="0"/>
                </a:lnTo>
                <a:lnTo>
                  <a:pt x="4283748" y="4281563"/>
                </a:lnTo>
                <a:lnTo>
                  <a:pt x="0" y="428156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FC9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43034" y="2991230"/>
            <a:ext cx="3650615" cy="2764790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ONLINE</a:t>
            </a:r>
            <a:endParaRPr sz="2400">
              <a:latin typeface="Arial Narrow"/>
              <a:cs typeface="Arial Narrow"/>
            </a:endParaRPr>
          </a:p>
          <a:p>
            <a:pPr marL="12700" marR="5080">
              <a:lnSpc>
                <a:spcPct val="141700"/>
              </a:lnSpc>
              <a:spcBef>
                <a:spcPts val="10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Visit</a:t>
            </a:r>
            <a:r>
              <a:rPr dirty="0" sz="1800" spc="-7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YourMedicareSolutions.com/</a:t>
            </a:r>
            <a:r>
              <a:rPr dirty="0" u="none" sz="1800" spc="-1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GroupPlans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8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see:</a:t>
            </a:r>
            <a:endParaRPr sz="18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87960" algn="l"/>
              </a:tabLst>
            </a:pP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Forms</a:t>
            </a:r>
            <a:endParaRPr sz="18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87960" algn="l"/>
              </a:tabLst>
            </a:pP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Formulary</a:t>
            </a:r>
            <a:endParaRPr sz="18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87960" algn="l"/>
              </a:tabLst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Pharmacy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locator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145925" y="2408605"/>
            <a:ext cx="4284345" cy="4281805"/>
          </a:xfrm>
          <a:custGeom>
            <a:avLst/>
            <a:gdLst/>
            <a:ahLst/>
            <a:cxnLst/>
            <a:rect l="l" t="t" r="r" b="b"/>
            <a:pathLst>
              <a:path w="4284345" h="4281805">
                <a:moveTo>
                  <a:pt x="0" y="0"/>
                </a:moveTo>
                <a:lnTo>
                  <a:pt x="4283748" y="0"/>
                </a:lnTo>
                <a:lnTo>
                  <a:pt x="4283748" y="4281563"/>
                </a:lnTo>
                <a:lnTo>
                  <a:pt x="0" y="428156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93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566233" y="2991230"/>
            <a:ext cx="3183255" cy="1484630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CUSTOMER</a:t>
            </a:r>
            <a:r>
              <a:rPr dirty="0" sz="2400" spc="-12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SERVICE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Call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93D6"/>
                </a:solidFill>
                <a:latin typeface="Arial"/>
                <a:cs typeface="Arial"/>
              </a:rPr>
              <a:t>1-877-838-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3827</a:t>
            </a:r>
            <a:r>
              <a:rPr dirty="0" sz="1800" spc="2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(TTY</a:t>
            </a:r>
            <a:r>
              <a:rPr dirty="0" sz="18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93D6"/>
                </a:solidFill>
                <a:latin typeface="Arial"/>
                <a:cs typeface="Arial"/>
              </a:rPr>
              <a:t>711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 marR="45085">
              <a:lnSpc>
                <a:spcPct val="100000"/>
              </a:lnSpc>
            </a:pP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daily,</a:t>
            </a:r>
            <a:r>
              <a:rPr dirty="0" sz="1800" spc="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8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a.m.</a:t>
            </a:r>
            <a:r>
              <a:rPr dirty="0" sz="18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8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p.m.*,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58"/>
                </a:solidFill>
                <a:latin typeface="Arial"/>
                <a:cs typeface="Arial"/>
              </a:rPr>
              <a:t>Central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358"/>
                </a:solidFill>
                <a:latin typeface="Arial"/>
                <a:cs typeface="Arial"/>
              </a:rPr>
              <a:t>Mountain</a:t>
            </a:r>
            <a:r>
              <a:rPr dirty="0" sz="18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3358"/>
                </a:solidFill>
                <a:latin typeface="Arial"/>
                <a:cs typeface="Arial"/>
              </a:rPr>
              <a:t>Times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032000" y="1816376"/>
            <a:ext cx="1460500" cy="1188720"/>
            <a:chOff x="2032000" y="1816376"/>
            <a:chExt cx="1460500" cy="1188720"/>
          </a:xfrm>
        </p:grpSpPr>
        <p:sp>
          <p:nvSpPr>
            <p:cNvPr id="9" name="object 9" descr=""/>
            <p:cNvSpPr/>
            <p:nvPr/>
          </p:nvSpPr>
          <p:spPr>
            <a:xfrm>
              <a:off x="2032000" y="2107171"/>
              <a:ext cx="1460500" cy="766445"/>
            </a:xfrm>
            <a:custGeom>
              <a:avLst/>
              <a:gdLst/>
              <a:ahLst/>
              <a:cxnLst/>
              <a:rect l="l" t="t" r="r" b="b"/>
              <a:pathLst>
                <a:path w="1460500" h="766444">
                  <a:moveTo>
                    <a:pt x="1460500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460500" y="765975"/>
                  </a:lnTo>
                  <a:lnTo>
                    <a:pt x="146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65023" y="1816376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594360" y="0"/>
                  </a:moveTo>
                  <a:lnTo>
                    <a:pt x="545613" y="1970"/>
                  </a:lnTo>
                  <a:lnTo>
                    <a:pt x="497951" y="7779"/>
                  </a:lnTo>
                  <a:lnTo>
                    <a:pt x="451528" y="17273"/>
                  </a:lnTo>
                  <a:lnTo>
                    <a:pt x="406495" y="30300"/>
                  </a:lnTo>
                  <a:lnTo>
                    <a:pt x="363007" y="46707"/>
                  </a:lnTo>
                  <a:lnTo>
                    <a:pt x="321216" y="66341"/>
                  </a:lnTo>
                  <a:lnTo>
                    <a:pt x="281276" y="89048"/>
                  </a:lnTo>
                  <a:lnTo>
                    <a:pt x="243338" y="114676"/>
                  </a:lnTo>
                  <a:lnTo>
                    <a:pt x="207556" y="143072"/>
                  </a:lnTo>
                  <a:lnTo>
                    <a:pt x="174083" y="174083"/>
                  </a:lnTo>
                  <a:lnTo>
                    <a:pt x="143072" y="207556"/>
                  </a:lnTo>
                  <a:lnTo>
                    <a:pt x="114676" y="243338"/>
                  </a:lnTo>
                  <a:lnTo>
                    <a:pt x="89048" y="281276"/>
                  </a:lnTo>
                  <a:lnTo>
                    <a:pt x="66341" y="321216"/>
                  </a:lnTo>
                  <a:lnTo>
                    <a:pt x="46707" y="363007"/>
                  </a:lnTo>
                  <a:lnTo>
                    <a:pt x="30300" y="406495"/>
                  </a:lnTo>
                  <a:lnTo>
                    <a:pt x="17273" y="451528"/>
                  </a:lnTo>
                  <a:lnTo>
                    <a:pt x="7779" y="497951"/>
                  </a:lnTo>
                  <a:lnTo>
                    <a:pt x="1970" y="545613"/>
                  </a:lnTo>
                  <a:lnTo>
                    <a:pt x="0" y="594360"/>
                  </a:lnTo>
                  <a:lnTo>
                    <a:pt x="1970" y="643106"/>
                  </a:lnTo>
                  <a:lnTo>
                    <a:pt x="7779" y="690768"/>
                  </a:lnTo>
                  <a:lnTo>
                    <a:pt x="17273" y="737191"/>
                  </a:lnTo>
                  <a:lnTo>
                    <a:pt x="30300" y="782224"/>
                  </a:lnTo>
                  <a:lnTo>
                    <a:pt x="46707" y="825712"/>
                  </a:lnTo>
                  <a:lnTo>
                    <a:pt x="66341" y="867503"/>
                  </a:lnTo>
                  <a:lnTo>
                    <a:pt x="89048" y="907443"/>
                  </a:lnTo>
                  <a:lnTo>
                    <a:pt x="114676" y="945381"/>
                  </a:lnTo>
                  <a:lnTo>
                    <a:pt x="143072" y="981163"/>
                  </a:lnTo>
                  <a:lnTo>
                    <a:pt x="174083" y="1014636"/>
                  </a:lnTo>
                  <a:lnTo>
                    <a:pt x="207556" y="1045647"/>
                  </a:lnTo>
                  <a:lnTo>
                    <a:pt x="243338" y="1074043"/>
                  </a:lnTo>
                  <a:lnTo>
                    <a:pt x="281276" y="1099671"/>
                  </a:lnTo>
                  <a:lnTo>
                    <a:pt x="321216" y="1122378"/>
                  </a:lnTo>
                  <a:lnTo>
                    <a:pt x="363007" y="1142012"/>
                  </a:lnTo>
                  <a:lnTo>
                    <a:pt x="406495" y="1158419"/>
                  </a:lnTo>
                  <a:lnTo>
                    <a:pt x="451528" y="1171446"/>
                  </a:lnTo>
                  <a:lnTo>
                    <a:pt x="497951" y="1180940"/>
                  </a:lnTo>
                  <a:lnTo>
                    <a:pt x="545613" y="1186749"/>
                  </a:lnTo>
                  <a:lnTo>
                    <a:pt x="594360" y="1188720"/>
                  </a:lnTo>
                  <a:lnTo>
                    <a:pt x="643106" y="1186749"/>
                  </a:lnTo>
                  <a:lnTo>
                    <a:pt x="690768" y="1180940"/>
                  </a:lnTo>
                  <a:lnTo>
                    <a:pt x="737191" y="1171446"/>
                  </a:lnTo>
                  <a:lnTo>
                    <a:pt x="782224" y="1158419"/>
                  </a:lnTo>
                  <a:lnTo>
                    <a:pt x="825712" y="1142012"/>
                  </a:lnTo>
                  <a:lnTo>
                    <a:pt x="867503" y="1122378"/>
                  </a:lnTo>
                  <a:lnTo>
                    <a:pt x="907443" y="1099671"/>
                  </a:lnTo>
                  <a:lnTo>
                    <a:pt x="945381" y="1074043"/>
                  </a:lnTo>
                  <a:lnTo>
                    <a:pt x="981163" y="1045647"/>
                  </a:lnTo>
                  <a:lnTo>
                    <a:pt x="1014636" y="1014636"/>
                  </a:lnTo>
                  <a:lnTo>
                    <a:pt x="1045647" y="981163"/>
                  </a:lnTo>
                  <a:lnTo>
                    <a:pt x="1074043" y="945381"/>
                  </a:lnTo>
                  <a:lnTo>
                    <a:pt x="1099671" y="907443"/>
                  </a:lnTo>
                  <a:lnTo>
                    <a:pt x="1122378" y="867503"/>
                  </a:lnTo>
                  <a:lnTo>
                    <a:pt x="1142012" y="825712"/>
                  </a:lnTo>
                  <a:lnTo>
                    <a:pt x="1158419" y="782224"/>
                  </a:lnTo>
                  <a:lnTo>
                    <a:pt x="1171446" y="737191"/>
                  </a:lnTo>
                  <a:lnTo>
                    <a:pt x="1180940" y="690768"/>
                  </a:lnTo>
                  <a:lnTo>
                    <a:pt x="1186749" y="643106"/>
                  </a:lnTo>
                  <a:lnTo>
                    <a:pt x="1188720" y="594360"/>
                  </a:lnTo>
                  <a:lnTo>
                    <a:pt x="1186749" y="545613"/>
                  </a:lnTo>
                  <a:lnTo>
                    <a:pt x="1180940" y="497951"/>
                  </a:lnTo>
                  <a:lnTo>
                    <a:pt x="1171446" y="451528"/>
                  </a:lnTo>
                  <a:lnTo>
                    <a:pt x="1158419" y="406495"/>
                  </a:lnTo>
                  <a:lnTo>
                    <a:pt x="1142012" y="363007"/>
                  </a:lnTo>
                  <a:lnTo>
                    <a:pt x="1122378" y="321216"/>
                  </a:lnTo>
                  <a:lnTo>
                    <a:pt x="1099671" y="281276"/>
                  </a:lnTo>
                  <a:lnTo>
                    <a:pt x="1074043" y="243338"/>
                  </a:lnTo>
                  <a:lnTo>
                    <a:pt x="1045647" y="207556"/>
                  </a:lnTo>
                  <a:lnTo>
                    <a:pt x="1014636" y="174083"/>
                  </a:lnTo>
                  <a:lnTo>
                    <a:pt x="981163" y="143072"/>
                  </a:lnTo>
                  <a:lnTo>
                    <a:pt x="945381" y="114676"/>
                  </a:lnTo>
                  <a:lnTo>
                    <a:pt x="907443" y="89048"/>
                  </a:lnTo>
                  <a:lnTo>
                    <a:pt x="867503" y="66341"/>
                  </a:lnTo>
                  <a:lnTo>
                    <a:pt x="825712" y="46707"/>
                  </a:lnTo>
                  <a:lnTo>
                    <a:pt x="782224" y="30300"/>
                  </a:lnTo>
                  <a:lnTo>
                    <a:pt x="737191" y="17273"/>
                  </a:lnTo>
                  <a:lnTo>
                    <a:pt x="690768" y="7779"/>
                  </a:lnTo>
                  <a:lnTo>
                    <a:pt x="643106" y="19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8FC9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516693" y="2558871"/>
              <a:ext cx="487045" cy="81915"/>
            </a:xfrm>
            <a:custGeom>
              <a:avLst/>
              <a:gdLst/>
              <a:ahLst/>
              <a:cxnLst/>
              <a:rect l="l" t="t" r="r" b="b"/>
              <a:pathLst>
                <a:path w="487044" h="81914">
                  <a:moveTo>
                    <a:pt x="405645" y="81446"/>
                  </a:moveTo>
                  <a:lnTo>
                    <a:pt x="81129" y="81446"/>
                  </a:lnTo>
                  <a:lnTo>
                    <a:pt x="49552" y="75045"/>
                  </a:lnTo>
                  <a:lnTo>
                    <a:pt x="23764" y="57588"/>
                  </a:lnTo>
                  <a:lnTo>
                    <a:pt x="6376" y="31699"/>
                  </a:lnTo>
                  <a:lnTo>
                    <a:pt x="0" y="0"/>
                  </a:lnTo>
                  <a:lnTo>
                    <a:pt x="486774" y="0"/>
                  </a:lnTo>
                  <a:lnTo>
                    <a:pt x="480397" y="31699"/>
                  </a:lnTo>
                  <a:lnTo>
                    <a:pt x="463009" y="57588"/>
                  </a:lnTo>
                  <a:lnTo>
                    <a:pt x="437221" y="75045"/>
                  </a:lnTo>
                  <a:lnTo>
                    <a:pt x="405645" y="81446"/>
                  </a:lnTo>
                  <a:close/>
                </a:path>
              </a:pathLst>
            </a:custGeom>
            <a:ln w="32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65370" y="2249373"/>
              <a:ext cx="389890" cy="293370"/>
            </a:xfrm>
            <a:custGeom>
              <a:avLst/>
              <a:gdLst/>
              <a:ahLst/>
              <a:cxnLst/>
              <a:rect l="l" t="t" r="r" b="b"/>
              <a:pathLst>
                <a:path w="389889" h="293369">
                  <a:moveTo>
                    <a:pt x="0" y="293207"/>
                  </a:moveTo>
                  <a:lnTo>
                    <a:pt x="0" y="48867"/>
                  </a:lnTo>
                  <a:lnTo>
                    <a:pt x="3824" y="29845"/>
                  </a:lnTo>
                  <a:lnTo>
                    <a:pt x="14256" y="14312"/>
                  </a:lnTo>
                  <a:lnTo>
                    <a:pt x="29728" y="3839"/>
                  </a:lnTo>
                  <a:lnTo>
                    <a:pt x="48677" y="0"/>
                  </a:lnTo>
                  <a:lnTo>
                    <a:pt x="340742" y="0"/>
                  </a:lnTo>
                  <a:lnTo>
                    <a:pt x="359690" y="3839"/>
                  </a:lnTo>
                  <a:lnTo>
                    <a:pt x="375163" y="14312"/>
                  </a:lnTo>
                  <a:lnTo>
                    <a:pt x="385594" y="29845"/>
                  </a:lnTo>
                  <a:lnTo>
                    <a:pt x="389419" y="48867"/>
                  </a:lnTo>
                  <a:lnTo>
                    <a:pt x="389419" y="293207"/>
                  </a:lnTo>
                </a:path>
              </a:pathLst>
            </a:custGeom>
            <a:ln w="325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743854" y="2298241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19">
                  <a:moveTo>
                    <a:pt x="25182" y="32578"/>
                  </a:moveTo>
                  <a:lnTo>
                    <a:pt x="7269" y="32578"/>
                  </a:lnTo>
                  <a:lnTo>
                    <a:pt x="0" y="25281"/>
                  </a:lnTo>
                  <a:lnTo>
                    <a:pt x="0" y="7297"/>
                  </a:lnTo>
                  <a:lnTo>
                    <a:pt x="7269" y="0"/>
                  </a:lnTo>
                  <a:lnTo>
                    <a:pt x="25182" y="0"/>
                  </a:lnTo>
                  <a:lnTo>
                    <a:pt x="32451" y="7297"/>
                  </a:lnTo>
                  <a:lnTo>
                    <a:pt x="32451" y="16289"/>
                  </a:lnTo>
                  <a:lnTo>
                    <a:pt x="32451" y="25281"/>
                  </a:lnTo>
                  <a:lnTo>
                    <a:pt x="25182" y="32578"/>
                  </a:lnTo>
                  <a:close/>
                </a:path>
              </a:pathLst>
            </a:custGeom>
            <a:solidFill>
              <a:srgbClr val="159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43854" y="2298241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19">
                  <a:moveTo>
                    <a:pt x="32451" y="16289"/>
                  </a:moveTo>
                  <a:lnTo>
                    <a:pt x="32451" y="25281"/>
                  </a:lnTo>
                  <a:lnTo>
                    <a:pt x="25182" y="32578"/>
                  </a:lnTo>
                  <a:lnTo>
                    <a:pt x="16225" y="32578"/>
                  </a:lnTo>
                  <a:lnTo>
                    <a:pt x="7269" y="32578"/>
                  </a:lnTo>
                  <a:lnTo>
                    <a:pt x="0" y="25281"/>
                  </a:lnTo>
                  <a:lnTo>
                    <a:pt x="0" y="16289"/>
                  </a:lnTo>
                  <a:lnTo>
                    <a:pt x="0" y="7297"/>
                  </a:lnTo>
                  <a:lnTo>
                    <a:pt x="7269" y="0"/>
                  </a:lnTo>
                  <a:lnTo>
                    <a:pt x="16225" y="0"/>
                  </a:lnTo>
                  <a:lnTo>
                    <a:pt x="25182" y="0"/>
                  </a:lnTo>
                  <a:lnTo>
                    <a:pt x="32451" y="7297"/>
                  </a:lnTo>
                  <a:lnTo>
                    <a:pt x="32451" y="16289"/>
                  </a:lnTo>
                  <a:close/>
                </a:path>
              </a:pathLst>
            </a:custGeom>
            <a:ln w="162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6557023" y="1816376"/>
            <a:ext cx="1460500" cy="1188720"/>
            <a:chOff x="6557023" y="1816376"/>
            <a:chExt cx="1460500" cy="1188720"/>
          </a:xfrm>
        </p:grpSpPr>
        <p:sp>
          <p:nvSpPr>
            <p:cNvPr id="16" name="object 16" descr=""/>
            <p:cNvSpPr/>
            <p:nvPr/>
          </p:nvSpPr>
          <p:spPr>
            <a:xfrm>
              <a:off x="6557023" y="2057933"/>
              <a:ext cx="1460500" cy="766445"/>
            </a:xfrm>
            <a:custGeom>
              <a:avLst/>
              <a:gdLst/>
              <a:ahLst/>
              <a:cxnLst/>
              <a:rect l="l" t="t" r="r" b="b"/>
              <a:pathLst>
                <a:path w="1460500" h="766444">
                  <a:moveTo>
                    <a:pt x="1460500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460500" y="765975"/>
                  </a:lnTo>
                  <a:lnTo>
                    <a:pt x="146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701355" y="1816376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594360" y="0"/>
                  </a:moveTo>
                  <a:lnTo>
                    <a:pt x="545613" y="1970"/>
                  </a:lnTo>
                  <a:lnTo>
                    <a:pt x="497951" y="7779"/>
                  </a:lnTo>
                  <a:lnTo>
                    <a:pt x="451528" y="17273"/>
                  </a:lnTo>
                  <a:lnTo>
                    <a:pt x="406495" y="30300"/>
                  </a:lnTo>
                  <a:lnTo>
                    <a:pt x="363007" y="46707"/>
                  </a:lnTo>
                  <a:lnTo>
                    <a:pt x="321216" y="66341"/>
                  </a:lnTo>
                  <a:lnTo>
                    <a:pt x="281276" y="89048"/>
                  </a:lnTo>
                  <a:lnTo>
                    <a:pt x="243338" y="114676"/>
                  </a:lnTo>
                  <a:lnTo>
                    <a:pt x="207556" y="143072"/>
                  </a:lnTo>
                  <a:lnTo>
                    <a:pt x="174083" y="174083"/>
                  </a:lnTo>
                  <a:lnTo>
                    <a:pt x="143072" y="207556"/>
                  </a:lnTo>
                  <a:lnTo>
                    <a:pt x="114676" y="243338"/>
                  </a:lnTo>
                  <a:lnTo>
                    <a:pt x="89048" y="281276"/>
                  </a:lnTo>
                  <a:lnTo>
                    <a:pt x="66341" y="321216"/>
                  </a:lnTo>
                  <a:lnTo>
                    <a:pt x="46707" y="363007"/>
                  </a:lnTo>
                  <a:lnTo>
                    <a:pt x="30300" y="406495"/>
                  </a:lnTo>
                  <a:lnTo>
                    <a:pt x="17273" y="451528"/>
                  </a:lnTo>
                  <a:lnTo>
                    <a:pt x="7779" y="497951"/>
                  </a:lnTo>
                  <a:lnTo>
                    <a:pt x="1970" y="545613"/>
                  </a:lnTo>
                  <a:lnTo>
                    <a:pt x="0" y="594360"/>
                  </a:lnTo>
                  <a:lnTo>
                    <a:pt x="1970" y="643106"/>
                  </a:lnTo>
                  <a:lnTo>
                    <a:pt x="7779" y="690768"/>
                  </a:lnTo>
                  <a:lnTo>
                    <a:pt x="17273" y="737191"/>
                  </a:lnTo>
                  <a:lnTo>
                    <a:pt x="30300" y="782224"/>
                  </a:lnTo>
                  <a:lnTo>
                    <a:pt x="46707" y="825712"/>
                  </a:lnTo>
                  <a:lnTo>
                    <a:pt x="66341" y="867503"/>
                  </a:lnTo>
                  <a:lnTo>
                    <a:pt x="89048" y="907443"/>
                  </a:lnTo>
                  <a:lnTo>
                    <a:pt x="114676" y="945381"/>
                  </a:lnTo>
                  <a:lnTo>
                    <a:pt x="143072" y="981163"/>
                  </a:lnTo>
                  <a:lnTo>
                    <a:pt x="174083" y="1014636"/>
                  </a:lnTo>
                  <a:lnTo>
                    <a:pt x="207556" y="1045647"/>
                  </a:lnTo>
                  <a:lnTo>
                    <a:pt x="243338" y="1074043"/>
                  </a:lnTo>
                  <a:lnTo>
                    <a:pt x="281276" y="1099671"/>
                  </a:lnTo>
                  <a:lnTo>
                    <a:pt x="321216" y="1122378"/>
                  </a:lnTo>
                  <a:lnTo>
                    <a:pt x="363007" y="1142012"/>
                  </a:lnTo>
                  <a:lnTo>
                    <a:pt x="406495" y="1158419"/>
                  </a:lnTo>
                  <a:lnTo>
                    <a:pt x="451528" y="1171446"/>
                  </a:lnTo>
                  <a:lnTo>
                    <a:pt x="497951" y="1180940"/>
                  </a:lnTo>
                  <a:lnTo>
                    <a:pt x="545613" y="1186749"/>
                  </a:lnTo>
                  <a:lnTo>
                    <a:pt x="594360" y="1188720"/>
                  </a:lnTo>
                  <a:lnTo>
                    <a:pt x="643106" y="1186749"/>
                  </a:lnTo>
                  <a:lnTo>
                    <a:pt x="690768" y="1180940"/>
                  </a:lnTo>
                  <a:lnTo>
                    <a:pt x="737191" y="1171446"/>
                  </a:lnTo>
                  <a:lnTo>
                    <a:pt x="782224" y="1158419"/>
                  </a:lnTo>
                  <a:lnTo>
                    <a:pt x="825712" y="1142012"/>
                  </a:lnTo>
                  <a:lnTo>
                    <a:pt x="867503" y="1122378"/>
                  </a:lnTo>
                  <a:lnTo>
                    <a:pt x="907443" y="1099671"/>
                  </a:lnTo>
                  <a:lnTo>
                    <a:pt x="945381" y="1074043"/>
                  </a:lnTo>
                  <a:lnTo>
                    <a:pt x="981163" y="1045647"/>
                  </a:lnTo>
                  <a:lnTo>
                    <a:pt x="1014636" y="1014636"/>
                  </a:lnTo>
                  <a:lnTo>
                    <a:pt x="1045647" y="981163"/>
                  </a:lnTo>
                  <a:lnTo>
                    <a:pt x="1074043" y="945381"/>
                  </a:lnTo>
                  <a:lnTo>
                    <a:pt x="1099671" y="907443"/>
                  </a:lnTo>
                  <a:lnTo>
                    <a:pt x="1122378" y="867503"/>
                  </a:lnTo>
                  <a:lnTo>
                    <a:pt x="1142012" y="825712"/>
                  </a:lnTo>
                  <a:lnTo>
                    <a:pt x="1158419" y="782224"/>
                  </a:lnTo>
                  <a:lnTo>
                    <a:pt x="1171446" y="737191"/>
                  </a:lnTo>
                  <a:lnTo>
                    <a:pt x="1180940" y="690768"/>
                  </a:lnTo>
                  <a:lnTo>
                    <a:pt x="1186749" y="643106"/>
                  </a:lnTo>
                  <a:lnTo>
                    <a:pt x="1188720" y="594360"/>
                  </a:lnTo>
                  <a:lnTo>
                    <a:pt x="1186749" y="545613"/>
                  </a:lnTo>
                  <a:lnTo>
                    <a:pt x="1180940" y="497951"/>
                  </a:lnTo>
                  <a:lnTo>
                    <a:pt x="1171446" y="451528"/>
                  </a:lnTo>
                  <a:lnTo>
                    <a:pt x="1158419" y="406495"/>
                  </a:lnTo>
                  <a:lnTo>
                    <a:pt x="1142012" y="363007"/>
                  </a:lnTo>
                  <a:lnTo>
                    <a:pt x="1122378" y="321216"/>
                  </a:lnTo>
                  <a:lnTo>
                    <a:pt x="1099671" y="281276"/>
                  </a:lnTo>
                  <a:lnTo>
                    <a:pt x="1074043" y="243338"/>
                  </a:lnTo>
                  <a:lnTo>
                    <a:pt x="1045647" y="207556"/>
                  </a:lnTo>
                  <a:lnTo>
                    <a:pt x="1014636" y="174083"/>
                  </a:lnTo>
                  <a:lnTo>
                    <a:pt x="981163" y="143072"/>
                  </a:lnTo>
                  <a:lnTo>
                    <a:pt x="945381" y="114676"/>
                  </a:lnTo>
                  <a:lnTo>
                    <a:pt x="907443" y="89048"/>
                  </a:lnTo>
                  <a:lnTo>
                    <a:pt x="867503" y="66341"/>
                  </a:lnTo>
                  <a:lnTo>
                    <a:pt x="825712" y="46707"/>
                  </a:lnTo>
                  <a:lnTo>
                    <a:pt x="782224" y="30300"/>
                  </a:lnTo>
                  <a:lnTo>
                    <a:pt x="737191" y="17273"/>
                  </a:lnTo>
                  <a:lnTo>
                    <a:pt x="690768" y="7779"/>
                  </a:lnTo>
                  <a:lnTo>
                    <a:pt x="643106" y="19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9830" y="2107167"/>
              <a:ext cx="667511" cy="667511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6708775" cy="7303134"/>
          </a:xfrm>
          <a:custGeom>
            <a:avLst/>
            <a:gdLst/>
            <a:ahLst/>
            <a:cxnLst/>
            <a:rect l="l" t="t" r="r" b="b"/>
            <a:pathLst>
              <a:path w="6708775" h="7303134">
                <a:moveTo>
                  <a:pt x="6708267" y="0"/>
                </a:moveTo>
                <a:lnTo>
                  <a:pt x="0" y="0"/>
                </a:lnTo>
                <a:lnTo>
                  <a:pt x="0" y="7302677"/>
                </a:lnTo>
                <a:lnTo>
                  <a:pt x="6708267" y="7302677"/>
                </a:lnTo>
                <a:lnTo>
                  <a:pt x="6708267" y="0"/>
                </a:lnTo>
                <a:close/>
              </a:path>
            </a:pathLst>
          </a:custGeom>
          <a:solidFill>
            <a:srgbClr val="8FC9E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425" y="0"/>
            <a:ext cx="7800975" cy="730267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0951" y="4247944"/>
            <a:ext cx="5274310" cy="112268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dirty="0" sz="4000" b="1">
                <a:solidFill>
                  <a:srgbClr val="003358"/>
                </a:solidFill>
                <a:latin typeface="Arial Narrow"/>
                <a:cs typeface="Arial Narrow"/>
              </a:rPr>
              <a:t>2025</a:t>
            </a:r>
            <a:r>
              <a:rPr dirty="0" sz="4000" spc="-65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b="1">
                <a:solidFill>
                  <a:srgbClr val="003358"/>
                </a:solidFill>
                <a:latin typeface="Arial Narrow"/>
                <a:cs typeface="Arial Narrow"/>
              </a:rPr>
              <a:t>PLAN</a:t>
            </a:r>
            <a:r>
              <a:rPr dirty="0" sz="4000" spc="-65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spc="-35" b="1">
                <a:solidFill>
                  <a:srgbClr val="003358"/>
                </a:solidFill>
                <a:latin typeface="Arial Narrow"/>
                <a:cs typeface="Arial Narrow"/>
              </a:rPr>
              <a:t>UPDATES</a:t>
            </a:r>
            <a:r>
              <a:rPr dirty="0" sz="4000" spc="-170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spc="-25" b="1">
                <a:solidFill>
                  <a:srgbClr val="003358"/>
                </a:solidFill>
                <a:latin typeface="Arial Narrow"/>
                <a:cs typeface="Arial Narrow"/>
              </a:rPr>
              <a:t>AND </a:t>
            </a:r>
            <a:r>
              <a:rPr dirty="0" sz="4000" spc="-10" b="1">
                <a:solidFill>
                  <a:srgbClr val="003358"/>
                </a:solidFill>
                <a:latin typeface="Arial Narrow"/>
                <a:cs typeface="Arial Narrow"/>
              </a:rPr>
              <a:t>RATES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893798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8708" y="0"/>
            <a:ext cx="6342922" cy="808346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4154" y="107529"/>
            <a:ext cx="5027295" cy="11830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dirty="0"/>
              <a:t>2025</a:t>
            </a:r>
            <a:r>
              <a:rPr dirty="0" spc="-95"/>
              <a:t> </a:t>
            </a:r>
            <a:r>
              <a:rPr dirty="0" spc="-10"/>
              <a:t>UPDATES</a:t>
            </a:r>
          </a:p>
          <a:p>
            <a:pPr marL="12700">
              <a:lnSpc>
                <a:spcPts val="4560"/>
              </a:lnSpc>
            </a:pPr>
            <a:r>
              <a:rPr dirty="0"/>
              <a:t>GROUP</a:t>
            </a:r>
            <a:r>
              <a:rPr dirty="0" spc="-165"/>
              <a:t> </a:t>
            </a:r>
            <a:r>
              <a:rPr dirty="0" spc="-20"/>
              <a:t>PLATINUM</a:t>
            </a:r>
            <a:r>
              <a:rPr dirty="0" spc="-90"/>
              <a:t> </a:t>
            </a:r>
            <a:r>
              <a:rPr dirty="0" spc="-20"/>
              <a:t>BLUE</a:t>
            </a: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38914" y="1456532"/>
          <a:ext cx="6939280" cy="2712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2595"/>
                <a:gridCol w="1712595"/>
                <a:gridCol w="1712594"/>
                <a:gridCol w="1712595"/>
              </a:tblGrid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</a:tr>
              <a:tr h="15538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933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r>
                        <a:rPr dirty="0" sz="1600" spc="-5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non-Medicare covered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eyewear</a:t>
                      </a:r>
                      <a:r>
                        <a:rPr dirty="0" sz="16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every 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$150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450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Omada</a:t>
                      </a:r>
                      <a:r>
                        <a:rPr dirty="0" sz="16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6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hypertension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497503" y="4431126"/>
            <a:ext cx="5705475" cy="1183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dirty="0" sz="4000" b="1">
                <a:solidFill>
                  <a:srgbClr val="0093D6"/>
                </a:solidFill>
                <a:latin typeface="Arial Narrow"/>
                <a:cs typeface="Arial Narrow"/>
              </a:rPr>
              <a:t>2025</a:t>
            </a:r>
            <a:r>
              <a:rPr dirty="0" sz="4000" spc="-95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4000" spc="-10" b="1">
                <a:solidFill>
                  <a:srgbClr val="0093D6"/>
                </a:solidFill>
                <a:latin typeface="Arial Narrow"/>
                <a:cs typeface="Arial Narrow"/>
              </a:rPr>
              <a:t>UPDATES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ts val="4560"/>
              </a:lnSpc>
            </a:pPr>
            <a:r>
              <a:rPr dirty="0" sz="4000" b="1">
                <a:solidFill>
                  <a:srgbClr val="0093D6"/>
                </a:solidFill>
                <a:latin typeface="Arial Narrow"/>
                <a:cs typeface="Arial Narrow"/>
              </a:rPr>
              <a:t>GROUP</a:t>
            </a:r>
            <a:r>
              <a:rPr dirty="0" sz="4000" spc="-95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4000" b="1">
                <a:solidFill>
                  <a:srgbClr val="0093D6"/>
                </a:solidFill>
                <a:latin typeface="Arial Narrow"/>
                <a:cs typeface="Arial Narrow"/>
              </a:rPr>
              <a:t>MEDICAREBLUE</a:t>
            </a:r>
            <a:r>
              <a:rPr dirty="0" sz="4000" spc="-10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4000" spc="-25" b="1">
                <a:solidFill>
                  <a:srgbClr val="0093D6"/>
                </a:solidFill>
                <a:latin typeface="Arial Narrow"/>
                <a:cs typeface="Arial Narrow"/>
              </a:rPr>
              <a:t>RX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7503" y="5611212"/>
            <a:ext cx="4406265" cy="17526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9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Elimination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Coverage</a:t>
            </a:r>
            <a:r>
              <a:rPr dirty="0" sz="20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Gap</a:t>
            </a:r>
            <a:endParaRPr sz="20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994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Catastrophic</a:t>
            </a:r>
            <a:r>
              <a:rPr dirty="0" sz="2000" spc="-7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threshold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is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$2,000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ts val="3410"/>
              </a:lnSpc>
              <a:spcBef>
                <a:spcPts val="90"/>
              </a:spcBef>
              <a:buClr>
                <a:srgbClr val="0093D6"/>
              </a:buClr>
              <a:buChar char="•"/>
              <a:tabLst>
                <a:tab pos="29146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8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Prescription</a:t>
            </a:r>
            <a:r>
              <a:rPr dirty="0" sz="2000" spc="-7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Payment</a:t>
            </a:r>
            <a:r>
              <a:rPr dirty="0" sz="20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Plan 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(copay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smoothing)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982" y="567467"/>
            <a:ext cx="12002770" cy="1270000"/>
          </a:xfrm>
          <a:prstGeom prst="rect"/>
        </p:spPr>
        <p:txBody>
          <a:bodyPr wrap="square" lIns="0" tIns="86995" rIns="0" bIns="0" rtlCol="0" vert="horz">
            <a:spAutoFit/>
          </a:bodyPr>
          <a:lstStyle/>
          <a:p>
            <a:pPr marL="12700" marR="5080" indent="1336675">
              <a:lnSpc>
                <a:spcPts val="4640"/>
              </a:lnSpc>
              <a:spcBef>
                <a:spcPts val="685"/>
              </a:spcBef>
            </a:pPr>
            <a:r>
              <a:rPr dirty="0" sz="4300">
                <a:latin typeface="Arial"/>
                <a:cs typeface="Arial"/>
              </a:rPr>
              <a:t>2025</a:t>
            </a:r>
            <a:r>
              <a:rPr dirty="0" sz="4300" spc="-75">
                <a:latin typeface="Arial"/>
                <a:cs typeface="Arial"/>
              </a:rPr>
              <a:t> </a:t>
            </a:r>
            <a:r>
              <a:rPr dirty="0" sz="4300">
                <a:latin typeface="Arial"/>
                <a:cs typeface="Arial"/>
              </a:rPr>
              <a:t>GROUP</a:t>
            </a:r>
            <a:r>
              <a:rPr dirty="0" sz="4300" spc="-135">
                <a:latin typeface="Arial"/>
                <a:cs typeface="Arial"/>
              </a:rPr>
              <a:t> </a:t>
            </a:r>
            <a:r>
              <a:rPr dirty="0" sz="4300">
                <a:latin typeface="Arial"/>
                <a:cs typeface="Arial"/>
              </a:rPr>
              <a:t>MEDICARE</a:t>
            </a:r>
            <a:r>
              <a:rPr dirty="0" sz="4300" spc="-90">
                <a:latin typeface="Arial"/>
                <a:cs typeface="Arial"/>
              </a:rPr>
              <a:t> </a:t>
            </a:r>
            <a:r>
              <a:rPr dirty="0" sz="4300" spc="-10">
                <a:latin typeface="Arial"/>
                <a:cs typeface="Arial"/>
              </a:rPr>
              <a:t>RENEWAL </a:t>
            </a:r>
            <a:r>
              <a:rPr dirty="0" sz="4300">
                <a:latin typeface="Arial"/>
                <a:cs typeface="Arial"/>
              </a:rPr>
              <a:t>PUBLIC</a:t>
            </a:r>
            <a:r>
              <a:rPr dirty="0" sz="4300" spc="-80">
                <a:latin typeface="Arial"/>
                <a:cs typeface="Arial"/>
              </a:rPr>
              <a:t> </a:t>
            </a:r>
            <a:r>
              <a:rPr dirty="0" sz="4300">
                <a:latin typeface="Arial"/>
                <a:cs typeface="Arial"/>
              </a:rPr>
              <a:t>EMPLOYEES</a:t>
            </a:r>
            <a:r>
              <a:rPr dirty="0" sz="4300" spc="-60">
                <a:latin typeface="Arial"/>
                <a:cs typeface="Arial"/>
              </a:rPr>
              <a:t> </a:t>
            </a:r>
            <a:r>
              <a:rPr dirty="0" sz="4300">
                <a:latin typeface="Arial"/>
                <a:cs typeface="Arial"/>
              </a:rPr>
              <a:t>INSURANCE</a:t>
            </a:r>
            <a:r>
              <a:rPr dirty="0" sz="4300" spc="-85">
                <a:latin typeface="Arial"/>
                <a:cs typeface="Arial"/>
              </a:rPr>
              <a:t> </a:t>
            </a:r>
            <a:r>
              <a:rPr dirty="0" sz="4300" spc="-10">
                <a:latin typeface="Arial"/>
                <a:cs typeface="Arial"/>
              </a:rPr>
              <a:t>PROGRAM</a:t>
            </a:r>
            <a:endParaRPr sz="4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548489" y="2041809"/>
            <a:ext cx="5528310" cy="100965"/>
            <a:chOff x="4548489" y="2041809"/>
            <a:chExt cx="5528310" cy="100965"/>
          </a:xfrm>
        </p:grpSpPr>
        <p:sp>
          <p:nvSpPr>
            <p:cNvPr id="4" name="object 4" descr=""/>
            <p:cNvSpPr/>
            <p:nvPr/>
          </p:nvSpPr>
          <p:spPr>
            <a:xfrm>
              <a:off x="4569038" y="2063614"/>
              <a:ext cx="5487035" cy="56515"/>
            </a:xfrm>
            <a:custGeom>
              <a:avLst/>
              <a:gdLst/>
              <a:ahLst/>
              <a:cxnLst/>
              <a:rect l="l" t="t" r="r" b="b"/>
              <a:pathLst>
                <a:path w="5487034" h="56514">
                  <a:moveTo>
                    <a:pt x="4400420" y="0"/>
                  </a:moveTo>
                  <a:lnTo>
                    <a:pt x="4344962" y="512"/>
                  </a:lnTo>
                  <a:lnTo>
                    <a:pt x="4289053" y="1618"/>
                  </a:lnTo>
                  <a:lnTo>
                    <a:pt x="4233278" y="3190"/>
                  </a:lnTo>
                  <a:lnTo>
                    <a:pt x="4178218" y="5101"/>
                  </a:lnTo>
                  <a:lnTo>
                    <a:pt x="3934067" y="15266"/>
                  </a:lnTo>
                  <a:lnTo>
                    <a:pt x="3895547" y="16529"/>
                  </a:lnTo>
                  <a:lnTo>
                    <a:pt x="3818880" y="18364"/>
                  </a:lnTo>
                  <a:lnTo>
                    <a:pt x="3734243" y="19796"/>
                  </a:lnTo>
                  <a:lnTo>
                    <a:pt x="3642367" y="20765"/>
                  </a:lnTo>
                  <a:lnTo>
                    <a:pt x="3543984" y="21211"/>
                  </a:lnTo>
                  <a:lnTo>
                    <a:pt x="3439826" y="21071"/>
                  </a:lnTo>
                  <a:lnTo>
                    <a:pt x="3330624" y="20285"/>
                  </a:lnTo>
                  <a:lnTo>
                    <a:pt x="3217111" y="18792"/>
                  </a:lnTo>
                  <a:lnTo>
                    <a:pt x="3100019" y="16529"/>
                  </a:lnTo>
                  <a:lnTo>
                    <a:pt x="3038971" y="14965"/>
                  </a:lnTo>
                  <a:lnTo>
                    <a:pt x="2982005" y="13183"/>
                  </a:lnTo>
                  <a:lnTo>
                    <a:pt x="2830025" y="7555"/>
                  </a:lnTo>
                  <a:lnTo>
                    <a:pt x="2738898" y="4581"/>
                  </a:lnTo>
                  <a:lnTo>
                    <a:pt x="2694721" y="3633"/>
                  </a:lnTo>
                  <a:lnTo>
                    <a:pt x="2650725" y="3179"/>
                  </a:lnTo>
                  <a:lnTo>
                    <a:pt x="2606353" y="3321"/>
                  </a:lnTo>
                  <a:lnTo>
                    <a:pt x="2561048" y="4161"/>
                  </a:lnTo>
                  <a:lnTo>
                    <a:pt x="2514253" y="5801"/>
                  </a:lnTo>
                  <a:lnTo>
                    <a:pt x="2465410" y="8341"/>
                  </a:lnTo>
                  <a:lnTo>
                    <a:pt x="2413963" y="11883"/>
                  </a:lnTo>
                  <a:lnTo>
                    <a:pt x="2359355" y="16529"/>
                  </a:lnTo>
                  <a:lnTo>
                    <a:pt x="2300608" y="21052"/>
                  </a:lnTo>
                  <a:lnTo>
                    <a:pt x="2244913" y="23617"/>
                  </a:lnTo>
                  <a:lnTo>
                    <a:pt x="2191882" y="24540"/>
                  </a:lnTo>
                  <a:lnTo>
                    <a:pt x="2141128" y="24136"/>
                  </a:lnTo>
                  <a:lnTo>
                    <a:pt x="2092264" y="22721"/>
                  </a:lnTo>
                  <a:lnTo>
                    <a:pt x="2044901" y="20611"/>
                  </a:lnTo>
                  <a:lnTo>
                    <a:pt x="1907948" y="13259"/>
                  </a:lnTo>
                  <a:lnTo>
                    <a:pt x="1862716" y="11520"/>
                  </a:lnTo>
                  <a:lnTo>
                    <a:pt x="1817049" y="10662"/>
                  </a:lnTo>
                  <a:lnTo>
                    <a:pt x="1770558" y="11000"/>
                  </a:lnTo>
                  <a:lnTo>
                    <a:pt x="1722856" y="12851"/>
                  </a:lnTo>
                  <a:lnTo>
                    <a:pt x="1610377" y="21365"/>
                  </a:lnTo>
                  <a:lnTo>
                    <a:pt x="1548819" y="24154"/>
                  </a:lnTo>
                  <a:lnTo>
                    <a:pt x="1489062" y="25257"/>
                  </a:lnTo>
                  <a:lnTo>
                    <a:pt x="1431287" y="25033"/>
                  </a:lnTo>
                  <a:lnTo>
                    <a:pt x="1375673" y="23843"/>
                  </a:lnTo>
                  <a:lnTo>
                    <a:pt x="1322401" y="22044"/>
                  </a:lnTo>
                  <a:lnTo>
                    <a:pt x="1223605" y="18064"/>
                  </a:lnTo>
                  <a:lnTo>
                    <a:pt x="1178441" y="16602"/>
                  </a:lnTo>
                  <a:lnTo>
                    <a:pt x="1136340" y="15970"/>
                  </a:lnTo>
                  <a:lnTo>
                    <a:pt x="1097483" y="16529"/>
                  </a:lnTo>
                  <a:lnTo>
                    <a:pt x="1055607" y="18212"/>
                  </a:lnTo>
                  <a:lnTo>
                    <a:pt x="965676" y="22419"/>
                  </a:lnTo>
                  <a:lnTo>
                    <a:pt x="917436" y="24382"/>
                  </a:lnTo>
                  <a:lnTo>
                    <a:pt x="866887" y="25878"/>
                  </a:lnTo>
                  <a:lnTo>
                    <a:pt x="813938" y="26626"/>
                  </a:lnTo>
                  <a:lnTo>
                    <a:pt x="758496" y="26346"/>
                  </a:lnTo>
                  <a:lnTo>
                    <a:pt x="700466" y="24757"/>
                  </a:lnTo>
                  <a:lnTo>
                    <a:pt x="639757" y="21578"/>
                  </a:lnTo>
                  <a:lnTo>
                    <a:pt x="517257" y="11998"/>
                  </a:lnTo>
                  <a:lnTo>
                    <a:pt x="458450" y="9257"/>
                  </a:lnTo>
                  <a:lnTo>
                    <a:pt x="400228" y="8011"/>
                  </a:lnTo>
                  <a:lnTo>
                    <a:pt x="342962" y="7965"/>
                  </a:lnTo>
                  <a:lnTo>
                    <a:pt x="287026" y="8826"/>
                  </a:lnTo>
                  <a:lnTo>
                    <a:pt x="232792" y="10299"/>
                  </a:lnTo>
                  <a:lnTo>
                    <a:pt x="84032" y="15442"/>
                  </a:lnTo>
                  <a:lnTo>
                    <a:pt x="40335" y="16416"/>
                  </a:lnTo>
                  <a:lnTo>
                    <a:pt x="203" y="16529"/>
                  </a:lnTo>
                  <a:lnTo>
                    <a:pt x="0" y="24492"/>
                  </a:lnTo>
                  <a:lnTo>
                    <a:pt x="203" y="38475"/>
                  </a:lnTo>
                  <a:lnTo>
                    <a:pt x="33089" y="40040"/>
                  </a:lnTo>
                  <a:lnTo>
                    <a:pt x="71035" y="41008"/>
                  </a:lnTo>
                  <a:lnTo>
                    <a:pt x="113437" y="41462"/>
                  </a:lnTo>
                  <a:lnTo>
                    <a:pt x="159692" y="41486"/>
                  </a:lnTo>
                  <a:lnTo>
                    <a:pt x="261348" y="40576"/>
                  </a:lnTo>
                  <a:lnTo>
                    <a:pt x="484356" y="37249"/>
                  </a:lnTo>
                  <a:lnTo>
                    <a:pt x="596058" y="36164"/>
                  </a:lnTo>
                  <a:lnTo>
                    <a:pt x="649847" y="36057"/>
                  </a:lnTo>
                  <a:lnTo>
                    <a:pt x="701458" y="36351"/>
                  </a:lnTo>
                  <a:lnTo>
                    <a:pt x="750287" y="37129"/>
                  </a:lnTo>
                  <a:lnTo>
                    <a:pt x="839622" y="39922"/>
                  </a:lnTo>
                  <a:lnTo>
                    <a:pt x="884208" y="40978"/>
                  </a:lnTo>
                  <a:lnTo>
                    <a:pt x="929505" y="41684"/>
                  </a:lnTo>
                  <a:lnTo>
                    <a:pt x="975532" y="42084"/>
                  </a:lnTo>
                  <a:lnTo>
                    <a:pt x="1022306" y="42220"/>
                  </a:lnTo>
                  <a:lnTo>
                    <a:pt x="1118168" y="41871"/>
                  </a:lnTo>
                  <a:lnTo>
                    <a:pt x="1479854" y="38593"/>
                  </a:lnTo>
                  <a:lnTo>
                    <a:pt x="1591259" y="38475"/>
                  </a:lnTo>
                  <a:lnTo>
                    <a:pt x="1663644" y="38979"/>
                  </a:lnTo>
                  <a:lnTo>
                    <a:pt x="1730176" y="39952"/>
                  </a:lnTo>
                  <a:lnTo>
                    <a:pt x="1791530" y="41227"/>
                  </a:lnTo>
                  <a:lnTo>
                    <a:pt x="1951285" y="45176"/>
                  </a:lnTo>
                  <a:lnTo>
                    <a:pt x="1998685" y="45972"/>
                  </a:lnTo>
                  <a:lnTo>
                    <a:pt x="2044285" y="46228"/>
                  </a:lnTo>
                  <a:lnTo>
                    <a:pt x="2088760" y="45774"/>
                  </a:lnTo>
                  <a:lnTo>
                    <a:pt x="2132787" y="44443"/>
                  </a:lnTo>
                  <a:lnTo>
                    <a:pt x="2177040" y="42066"/>
                  </a:lnTo>
                  <a:lnTo>
                    <a:pt x="2222195" y="38475"/>
                  </a:lnTo>
                  <a:lnTo>
                    <a:pt x="2309478" y="30718"/>
                  </a:lnTo>
                  <a:lnTo>
                    <a:pt x="2354968" y="27140"/>
                  </a:lnTo>
                  <a:lnTo>
                    <a:pt x="2401555" y="23964"/>
                  </a:lnTo>
                  <a:lnTo>
                    <a:pt x="2449133" y="21341"/>
                  </a:lnTo>
                  <a:lnTo>
                    <a:pt x="2497602" y="19424"/>
                  </a:lnTo>
                  <a:lnTo>
                    <a:pt x="2546856" y="18364"/>
                  </a:lnTo>
                  <a:lnTo>
                    <a:pt x="2596794" y="18311"/>
                  </a:lnTo>
                  <a:lnTo>
                    <a:pt x="2647313" y="19419"/>
                  </a:lnTo>
                  <a:lnTo>
                    <a:pt x="2698309" y="21837"/>
                  </a:lnTo>
                  <a:lnTo>
                    <a:pt x="2749679" y="25719"/>
                  </a:lnTo>
                  <a:lnTo>
                    <a:pt x="2801321" y="31214"/>
                  </a:lnTo>
                  <a:lnTo>
                    <a:pt x="2899349" y="44756"/>
                  </a:lnTo>
                  <a:lnTo>
                    <a:pt x="2947832" y="49495"/>
                  </a:lnTo>
                  <a:lnTo>
                    <a:pt x="2998163" y="52841"/>
                  </a:lnTo>
                  <a:lnTo>
                    <a:pt x="3049922" y="54942"/>
                  </a:lnTo>
                  <a:lnTo>
                    <a:pt x="3102691" y="55947"/>
                  </a:lnTo>
                  <a:lnTo>
                    <a:pt x="3156051" y="56006"/>
                  </a:lnTo>
                  <a:lnTo>
                    <a:pt x="3209584" y="55266"/>
                  </a:lnTo>
                  <a:lnTo>
                    <a:pt x="3262869" y="53877"/>
                  </a:lnTo>
                  <a:lnTo>
                    <a:pt x="3315490" y="51988"/>
                  </a:lnTo>
                  <a:lnTo>
                    <a:pt x="3367026" y="49747"/>
                  </a:lnTo>
                  <a:lnTo>
                    <a:pt x="3510945" y="42402"/>
                  </a:lnTo>
                  <a:lnTo>
                    <a:pt x="3593795" y="38475"/>
                  </a:lnTo>
                  <a:lnTo>
                    <a:pt x="3642586" y="37400"/>
                  </a:lnTo>
                  <a:lnTo>
                    <a:pt x="3686131" y="37999"/>
                  </a:lnTo>
                  <a:lnTo>
                    <a:pt x="3726087" y="39787"/>
                  </a:lnTo>
                  <a:lnTo>
                    <a:pt x="3801843" y="44981"/>
                  </a:lnTo>
                  <a:lnTo>
                    <a:pt x="3840953" y="47414"/>
                  </a:lnTo>
                  <a:lnTo>
                    <a:pt x="3883091" y="49089"/>
                  </a:lnTo>
                  <a:lnTo>
                    <a:pt x="3929910" y="49519"/>
                  </a:lnTo>
                  <a:lnTo>
                    <a:pt x="3983065" y="48217"/>
                  </a:lnTo>
                  <a:lnTo>
                    <a:pt x="4044211" y="44698"/>
                  </a:lnTo>
                  <a:lnTo>
                    <a:pt x="4115003" y="38475"/>
                  </a:lnTo>
                  <a:lnTo>
                    <a:pt x="4167326" y="33584"/>
                  </a:lnTo>
                  <a:lnTo>
                    <a:pt x="4219534" y="29525"/>
                  </a:lnTo>
                  <a:lnTo>
                    <a:pt x="4271579" y="26259"/>
                  </a:lnTo>
                  <a:lnTo>
                    <a:pt x="4323409" y="23748"/>
                  </a:lnTo>
                  <a:lnTo>
                    <a:pt x="4374975" y="21954"/>
                  </a:lnTo>
                  <a:lnTo>
                    <a:pt x="4426228" y="20837"/>
                  </a:lnTo>
                  <a:lnTo>
                    <a:pt x="4477117" y="20359"/>
                  </a:lnTo>
                  <a:lnTo>
                    <a:pt x="4527592" y="20482"/>
                  </a:lnTo>
                  <a:lnTo>
                    <a:pt x="4577605" y="21168"/>
                  </a:lnTo>
                  <a:lnTo>
                    <a:pt x="4627104" y="22377"/>
                  </a:lnTo>
                  <a:lnTo>
                    <a:pt x="4676040" y="24072"/>
                  </a:lnTo>
                  <a:lnTo>
                    <a:pt x="4724363" y="26213"/>
                  </a:lnTo>
                  <a:lnTo>
                    <a:pt x="4772023" y="28762"/>
                  </a:lnTo>
                  <a:lnTo>
                    <a:pt x="4818971" y="31682"/>
                  </a:lnTo>
                  <a:lnTo>
                    <a:pt x="4865157" y="34932"/>
                  </a:lnTo>
                  <a:lnTo>
                    <a:pt x="4910531" y="38475"/>
                  </a:lnTo>
                  <a:lnTo>
                    <a:pt x="4975088" y="43065"/>
                  </a:lnTo>
                  <a:lnTo>
                    <a:pt x="5037850" y="46247"/>
                  </a:lnTo>
                  <a:lnTo>
                    <a:pt x="5098603" y="48185"/>
                  </a:lnTo>
                  <a:lnTo>
                    <a:pt x="5157133" y="49042"/>
                  </a:lnTo>
                  <a:lnTo>
                    <a:pt x="5213226" y="48981"/>
                  </a:lnTo>
                  <a:lnTo>
                    <a:pt x="5266667" y="48165"/>
                  </a:lnTo>
                  <a:lnTo>
                    <a:pt x="5317242" y="46758"/>
                  </a:lnTo>
                  <a:lnTo>
                    <a:pt x="5364737" y="44922"/>
                  </a:lnTo>
                  <a:lnTo>
                    <a:pt x="5408939" y="42821"/>
                  </a:lnTo>
                  <a:lnTo>
                    <a:pt x="5486603" y="38475"/>
                  </a:lnTo>
                  <a:lnTo>
                    <a:pt x="5485866" y="20924"/>
                  </a:lnTo>
                  <a:lnTo>
                    <a:pt x="5486603" y="16529"/>
                  </a:lnTo>
                  <a:lnTo>
                    <a:pt x="5440542" y="18113"/>
                  </a:lnTo>
                  <a:lnTo>
                    <a:pt x="5183823" y="28812"/>
                  </a:lnTo>
                  <a:lnTo>
                    <a:pt x="5129869" y="30676"/>
                  </a:lnTo>
                  <a:lnTo>
                    <a:pt x="5075937" y="32170"/>
                  </a:lnTo>
                  <a:lnTo>
                    <a:pt x="5022408" y="33175"/>
                  </a:lnTo>
                  <a:lnTo>
                    <a:pt x="4969664" y="33572"/>
                  </a:lnTo>
                  <a:lnTo>
                    <a:pt x="4918087" y="33242"/>
                  </a:lnTo>
                  <a:lnTo>
                    <a:pt x="4868059" y="32067"/>
                  </a:lnTo>
                  <a:lnTo>
                    <a:pt x="4819962" y="29927"/>
                  </a:lnTo>
                  <a:lnTo>
                    <a:pt x="4774178" y="26704"/>
                  </a:lnTo>
                  <a:lnTo>
                    <a:pt x="4731088" y="22277"/>
                  </a:lnTo>
                  <a:lnTo>
                    <a:pt x="4650559" y="10803"/>
                  </a:lnTo>
                  <a:lnTo>
                    <a:pt x="4606095" y="6435"/>
                  </a:lnTo>
                  <a:lnTo>
                    <a:pt x="4558266" y="3298"/>
                  </a:lnTo>
                  <a:lnTo>
                    <a:pt x="4507655" y="1265"/>
                  </a:lnTo>
                  <a:lnTo>
                    <a:pt x="4454846" y="208"/>
                  </a:lnTo>
                  <a:lnTo>
                    <a:pt x="4400420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69127" y="2062446"/>
              <a:ext cx="5487035" cy="59690"/>
            </a:xfrm>
            <a:custGeom>
              <a:avLst/>
              <a:gdLst/>
              <a:ahLst/>
              <a:cxnLst/>
              <a:rect l="l" t="t" r="r" b="b"/>
              <a:pathLst>
                <a:path w="5487034" h="59689">
                  <a:moveTo>
                    <a:pt x="114" y="17697"/>
                  </a:moveTo>
                  <a:lnTo>
                    <a:pt x="42245" y="15390"/>
                  </a:lnTo>
                  <a:lnTo>
                    <a:pt x="90586" y="14244"/>
                  </a:lnTo>
                  <a:lnTo>
                    <a:pt x="143641" y="14016"/>
                  </a:lnTo>
                  <a:lnTo>
                    <a:pt x="199914" y="14462"/>
                  </a:lnTo>
                  <a:lnTo>
                    <a:pt x="257908" y="15340"/>
                  </a:lnTo>
                  <a:lnTo>
                    <a:pt x="316127" y="16406"/>
                  </a:lnTo>
                  <a:lnTo>
                    <a:pt x="373074" y="17418"/>
                  </a:lnTo>
                  <a:lnTo>
                    <a:pt x="427253" y="18132"/>
                  </a:lnTo>
                  <a:lnTo>
                    <a:pt x="477168" y="18306"/>
                  </a:lnTo>
                  <a:lnTo>
                    <a:pt x="521322" y="17697"/>
                  </a:lnTo>
                  <a:lnTo>
                    <a:pt x="550308" y="16797"/>
                  </a:lnTo>
                  <a:lnTo>
                    <a:pt x="585769" y="15520"/>
                  </a:lnTo>
                  <a:lnTo>
                    <a:pt x="626910" y="13972"/>
                  </a:lnTo>
                  <a:lnTo>
                    <a:pt x="672935" y="12261"/>
                  </a:lnTo>
                  <a:lnTo>
                    <a:pt x="723050" y="10492"/>
                  </a:lnTo>
                  <a:lnTo>
                    <a:pt x="776460" y="8772"/>
                  </a:lnTo>
                  <a:lnTo>
                    <a:pt x="832369" y="7207"/>
                  </a:lnTo>
                  <a:lnTo>
                    <a:pt x="889982" y="5905"/>
                  </a:lnTo>
                  <a:lnTo>
                    <a:pt x="948505" y="4971"/>
                  </a:lnTo>
                  <a:lnTo>
                    <a:pt x="1007143" y="4512"/>
                  </a:lnTo>
                  <a:lnTo>
                    <a:pt x="1065099" y="4635"/>
                  </a:lnTo>
                  <a:lnTo>
                    <a:pt x="1121581" y="5445"/>
                  </a:lnTo>
                  <a:lnTo>
                    <a:pt x="1175791" y="7050"/>
                  </a:lnTo>
                  <a:lnTo>
                    <a:pt x="1226937" y="9556"/>
                  </a:lnTo>
                  <a:lnTo>
                    <a:pt x="1274221" y="13070"/>
                  </a:lnTo>
                  <a:lnTo>
                    <a:pt x="1316850" y="17697"/>
                  </a:lnTo>
                  <a:lnTo>
                    <a:pt x="1372114" y="24237"/>
                  </a:lnTo>
                  <a:lnTo>
                    <a:pt x="1422413" y="28817"/>
                  </a:lnTo>
                  <a:lnTo>
                    <a:pt x="1469209" y="31655"/>
                  </a:lnTo>
                  <a:lnTo>
                    <a:pt x="1513964" y="32967"/>
                  </a:lnTo>
                  <a:lnTo>
                    <a:pt x="1558140" y="32972"/>
                  </a:lnTo>
                  <a:lnTo>
                    <a:pt x="1603200" y="31885"/>
                  </a:lnTo>
                  <a:lnTo>
                    <a:pt x="1650605" y="29925"/>
                  </a:lnTo>
                  <a:lnTo>
                    <a:pt x="1701818" y="27309"/>
                  </a:lnTo>
                  <a:lnTo>
                    <a:pt x="1758300" y="24255"/>
                  </a:lnTo>
                  <a:lnTo>
                    <a:pt x="1821514" y="20978"/>
                  </a:lnTo>
                  <a:lnTo>
                    <a:pt x="1892922" y="17697"/>
                  </a:lnTo>
                  <a:lnTo>
                    <a:pt x="1963647" y="15053"/>
                  </a:lnTo>
                  <a:lnTo>
                    <a:pt x="2025086" y="13434"/>
                  </a:lnTo>
                  <a:lnTo>
                    <a:pt x="2079110" y="12674"/>
                  </a:lnTo>
                  <a:lnTo>
                    <a:pt x="2127592" y="12608"/>
                  </a:lnTo>
                  <a:lnTo>
                    <a:pt x="2172403" y="13071"/>
                  </a:lnTo>
                  <a:lnTo>
                    <a:pt x="2215414" y="13897"/>
                  </a:lnTo>
                  <a:lnTo>
                    <a:pt x="2258498" y="14921"/>
                  </a:lnTo>
                  <a:lnTo>
                    <a:pt x="2303527" y="15979"/>
                  </a:lnTo>
                  <a:lnTo>
                    <a:pt x="2352371" y="16904"/>
                  </a:lnTo>
                  <a:lnTo>
                    <a:pt x="2406903" y="17532"/>
                  </a:lnTo>
                  <a:lnTo>
                    <a:pt x="2468994" y="17697"/>
                  </a:lnTo>
                  <a:lnTo>
                    <a:pt x="2516327" y="17968"/>
                  </a:lnTo>
                  <a:lnTo>
                    <a:pt x="2561220" y="18859"/>
                  </a:lnTo>
                  <a:lnTo>
                    <a:pt x="2604304" y="20217"/>
                  </a:lnTo>
                  <a:lnTo>
                    <a:pt x="2646210" y="21891"/>
                  </a:lnTo>
                  <a:lnTo>
                    <a:pt x="2687566" y="23728"/>
                  </a:lnTo>
                  <a:lnTo>
                    <a:pt x="2729005" y="25577"/>
                  </a:lnTo>
                  <a:lnTo>
                    <a:pt x="2771156" y="27286"/>
                  </a:lnTo>
                  <a:lnTo>
                    <a:pt x="2814650" y="28704"/>
                  </a:lnTo>
                  <a:lnTo>
                    <a:pt x="2860117" y="29677"/>
                  </a:lnTo>
                  <a:lnTo>
                    <a:pt x="2908188" y="30055"/>
                  </a:lnTo>
                  <a:lnTo>
                    <a:pt x="2959493" y="29686"/>
                  </a:lnTo>
                  <a:lnTo>
                    <a:pt x="3014661" y="28417"/>
                  </a:lnTo>
                  <a:lnTo>
                    <a:pt x="3074325" y="26098"/>
                  </a:lnTo>
                  <a:lnTo>
                    <a:pt x="3139114" y="22575"/>
                  </a:lnTo>
                  <a:lnTo>
                    <a:pt x="3209658" y="17697"/>
                  </a:lnTo>
                  <a:lnTo>
                    <a:pt x="3279029" y="13150"/>
                  </a:lnTo>
                  <a:lnTo>
                    <a:pt x="3340634" y="10524"/>
                  </a:lnTo>
                  <a:lnTo>
                    <a:pt x="3395607" y="9526"/>
                  </a:lnTo>
                  <a:lnTo>
                    <a:pt x="3445079" y="9862"/>
                  </a:lnTo>
                  <a:lnTo>
                    <a:pt x="3490184" y="11240"/>
                  </a:lnTo>
                  <a:lnTo>
                    <a:pt x="3532055" y="13365"/>
                  </a:lnTo>
                  <a:lnTo>
                    <a:pt x="3571825" y="15943"/>
                  </a:lnTo>
                  <a:lnTo>
                    <a:pt x="3610628" y="18683"/>
                  </a:lnTo>
                  <a:lnTo>
                    <a:pt x="3649596" y="21289"/>
                  </a:lnTo>
                  <a:lnTo>
                    <a:pt x="3689862" y="23468"/>
                  </a:lnTo>
                  <a:lnTo>
                    <a:pt x="3732559" y="24928"/>
                  </a:lnTo>
                  <a:lnTo>
                    <a:pt x="3778821" y="25374"/>
                  </a:lnTo>
                  <a:lnTo>
                    <a:pt x="3829780" y="24513"/>
                  </a:lnTo>
                  <a:lnTo>
                    <a:pt x="3886569" y="22052"/>
                  </a:lnTo>
                  <a:lnTo>
                    <a:pt x="3950322" y="17697"/>
                  </a:lnTo>
                  <a:lnTo>
                    <a:pt x="4028636" y="11639"/>
                  </a:lnTo>
                  <a:lnTo>
                    <a:pt x="4095834" y="6920"/>
                  </a:lnTo>
                  <a:lnTo>
                    <a:pt x="4153847" y="3467"/>
                  </a:lnTo>
                  <a:lnTo>
                    <a:pt x="4204607" y="1210"/>
                  </a:lnTo>
                  <a:lnTo>
                    <a:pt x="4250044" y="77"/>
                  </a:lnTo>
                  <a:lnTo>
                    <a:pt x="4292088" y="0"/>
                  </a:lnTo>
                  <a:lnTo>
                    <a:pt x="4332672" y="905"/>
                  </a:lnTo>
                  <a:lnTo>
                    <a:pt x="4373726" y="2722"/>
                  </a:lnTo>
                  <a:lnTo>
                    <a:pt x="4417180" y="5381"/>
                  </a:lnTo>
                  <a:lnTo>
                    <a:pt x="4464966" y="8810"/>
                  </a:lnTo>
                  <a:lnTo>
                    <a:pt x="4519015" y="12939"/>
                  </a:lnTo>
                  <a:lnTo>
                    <a:pt x="4581258" y="17697"/>
                  </a:lnTo>
                  <a:lnTo>
                    <a:pt x="4625362" y="20499"/>
                  </a:lnTo>
                  <a:lnTo>
                    <a:pt x="4668566" y="22264"/>
                  </a:lnTo>
                  <a:lnTo>
                    <a:pt x="4711175" y="23123"/>
                  </a:lnTo>
                  <a:lnTo>
                    <a:pt x="4753496" y="23209"/>
                  </a:lnTo>
                  <a:lnTo>
                    <a:pt x="4795832" y="22657"/>
                  </a:lnTo>
                  <a:lnTo>
                    <a:pt x="4838489" y="21597"/>
                  </a:lnTo>
                  <a:lnTo>
                    <a:pt x="4881773" y="20164"/>
                  </a:lnTo>
                  <a:lnTo>
                    <a:pt x="4925988" y="18489"/>
                  </a:lnTo>
                  <a:lnTo>
                    <a:pt x="4971440" y="16706"/>
                  </a:lnTo>
                  <a:lnTo>
                    <a:pt x="5018434" y="14948"/>
                  </a:lnTo>
                  <a:lnTo>
                    <a:pt x="5067274" y="13347"/>
                  </a:lnTo>
                  <a:lnTo>
                    <a:pt x="5118267" y="12036"/>
                  </a:lnTo>
                  <a:lnTo>
                    <a:pt x="5171718" y="11147"/>
                  </a:lnTo>
                  <a:lnTo>
                    <a:pt x="5227931" y="10815"/>
                  </a:lnTo>
                  <a:lnTo>
                    <a:pt x="5287212" y="11171"/>
                  </a:lnTo>
                  <a:lnTo>
                    <a:pt x="5349866" y="12348"/>
                  </a:lnTo>
                  <a:lnTo>
                    <a:pt x="5416198" y="14479"/>
                  </a:lnTo>
                  <a:lnTo>
                    <a:pt x="5486514" y="17697"/>
                  </a:lnTo>
                  <a:lnTo>
                    <a:pt x="5486793" y="22332"/>
                  </a:lnTo>
                  <a:lnTo>
                    <a:pt x="5486565" y="34563"/>
                  </a:lnTo>
                  <a:lnTo>
                    <a:pt x="5486514" y="39643"/>
                  </a:lnTo>
                  <a:lnTo>
                    <a:pt x="5420383" y="44451"/>
                  </a:lnTo>
                  <a:lnTo>
                    <a:pt x="5357447" y="48648"/>
                  </a:lnTo>
                  <a:lnTo>
                    <a:pt x="5297566" y="52202"/>
                  </a:lnTo>
                  <a:lnTo>
                    <a:pt x="5240601" y="55081"/>
                  </a:lnTo>
                  <a:lnTo>
                    <a:pt x="5186413" y="57253"/>
                  </a:lnTo>
                  <a:lnTo>
                    <a:pt x="5134863" y="58685"/>
                  </a:lnTo>
                  <a:lnTo>
                    <a:pt x="5085811" y="59345"/>
                  </a:lnTo>
                  <a:lnTo>
                    <a:pt x="5039119" y="59201"/>
                  </a:lnTo>
                  <a:lnTo>
                    <a:pt x="4994647" y="58220"/>
                  </a:lnTo>
                  <a:lnTo>
                    <a:pt x="4952255" y="56371"/>
                  </a:lnTo>
                  <a:lnTo>
                    <a:pt x="4911805" y="53621"/>
                  </a:lnTo>
                  <a:lnTo>
                    <a:pt x="4873158" y="49938"/>
                  </a:lnTo>
                  <a:lnTo>
                    <a:pt x="4800714" y="39643"/>
                  </a:lnTo>
                  <a:lnTo>
                    <a:pt x="4768545" y="35034"/>
                  </a:lnTo>
                  <a:lnTo>
                    <a:pt x="4732991" y="31864"/>
                  </a:lnTo>
                  <a:lnTo>
                    <a:pt x="4694275" y="29957"/>
                  </a:lnTo>
                  <a:lnTo>
                    <a:pt x="4652622" y="29134"/>
                  </a:lnTo>
                  <a:lnTo>
                    <a:pt x="4608255" y="29220"/>
                  </a:lnTo>
                  <a:lnTo>
                    <a:pt x="4561399" y="30039"/>
                  </a:lnTo>
                  <a:lnTo>
                    <a:pt x="4512278" y="31413"/>
                  </a:lnTo>
                  <a:lnTo>
                    <a:pt x="4461114" y="33166"/>
                  </a:lnTo>
                  <a:lnTo>
                    <a:pt x="4408133" y="35121"/>
                  </a:lnTo>
                  <a:lnTo>
                    <a:pt x="4353559" y="37102"/>
                  </a:lnTo>
                  <a:lnTo>
                    <a:pt x="4297614" y="38932"/>
                  </a:lnTo>
                  <a:lnTo>
                    <a:pt x="4240524" y="40436"/>
                  </a:lnTo>
                  <a:lnTo>
                    <a:pt x="4182512" y="41435"/>
                  </a:lnTo>
                  <a:lnTo>
                    <a:pt x="4123803" y="41753"/>
                  </a:lnTo>
                  <a:lnTo>
                    <a:pt x="4064619" y="41215"/>
                  </a:lnTo>
                  <a:lnTo>
                    <a:pt x="4005186" y="39643"/>
                  </a:lnTo>
                  <a:lnTo>
                    <a:pt x="3916394" y="37433"/>
                  </a:lnTo>
                  <a:lnTo>
                    <a:pt x="3839444" y="37283"/>
                  </a:lnTo>
                  <a:lnTo>
                    <a:pt x="3772951" y="38606"/>
                  </a:lnTo>
                  <a:lnTo>
                    <a:pt x="3715529" y="40813"/>
                  </a:lnTo>
                  <a:lnTo>
                    <a:pt x="3665796" y="43314"/>
                  </a:lnTo>
                  <a:lnTo>
                    <a:pt x="3622365" y="45522"/>
                  </a:lnTo>
                  <a:lnTo>
                    <a:pt x="3583852" y="46847"/>
                  </a:lnTo>
                  <a:lnTo>
                    <a:pt x="3548873" y="46702"/>
                  </a:lnTo>
                  <a:lnTo>
                    <a:pt x="3516043" y="44496"/>
                  </a:lnTo>
                  <a:lnTo>
                    <a:pt x="3483978" y="39643"/>
                  </a:lnTo>
                  <a:lnTo>
                    <a:pt x="3459761" y="36122"/>
                  </a:lnTo>
                  <a:lnTo>
                    <a:pt x="3430233" y="33933"/>
                  </a:lnTo>
                  <a:lnTo>
                    <a:pt x="3395792" y="32885"/>
                  </a:lnTo>
                  <a:lnTo>
                    <a:pt x="3356832" y="32784"/>
                  </a:lnTo>
                  <a:lnTo>
                    <a:pt x="3313750" y="33442"/>
                  </a:lnTo>
                  <a:lnTo>
                    <a:pt x="3266941" y="34666"/>
                  </a:lnTo>
                  <a:lnTo>
                    <a:pt x="3216802" y="36266"/>
                  </a:lnTo>
                  <a:lnTo>
                    <a:pt x="3163729" y="38050"/>
                  </a:lnTo>
                  <a:lnTo>
                    <a:pt x="3108117" y="39827"/>
                  </a:lnTo>
                  <a:lnTo>
                    <a:pt x="3050363" y="41406"/>
                  </a:lnTo>
                  <a:lnTo>
                    <a:pt x="2990862" y="42596"/>
                  </a:lnTo>
                  <a:lnTo>
                    <a:pt x="2930011" y="43206"/>
                  </a:lnTo>
                  <a:lnTo>
                    <a:pt x="2868205" y="43045"/>
                  </a:lnTo>
                  <a:lnTo>
                    <a:pt x="2805841" y="41920"/>
                  </a:lnTo>
                  <a:lnTo>
                    <a:pt x="2743314" y="39643"/>
                  </a:lnTo>
                  <a:lnTo>
                    <a:pt x="2669315" y="36136"/>
                  </a:lnTo>
                  <a:lnTo>
                    <a:pt x="2602794" y="32972"/>
                  </a:lnTo>
                  <a:lnTo>
                    <a:pt x="2542676" y="30240"/>
                  </a:lnTo>
                  <a:lnTo>
                    <a:pt x="2487886" y="28026"/>
                  </a:lnTo>
                  <a:lnTo>
                    <a:pt x="2437348" y="26421"/>
                  </a:lnTo>
                  <a:lnTo>
                    <a:pt x="2389989" y="25512"/>
                  </a:lnTo>
                  <a:lnTo>
                    <a:pt x="2344732" y="25388"/>
                  </a:lnTo>
                  <a:lnTo>
                    <a:pt x="2300504" y="26138"/>
                  </a:lnTo>
                  <a:lnTo>
                    <a:pt x="2256230" y="27850"/>
                  </a:lnTo>
                  <a:lnTo>
                    <a:pt x="2210834" y="30612"/>
                  </a:lnTo>
                  <a:lnTo>
                    <a:pt x="2163241" y="34514"/>
                  </a:lnTo>
                  <a:lnTo>
                    <a:pt x="2112378" y="39643"/>
                  </a:lnTo>
                  <a:lnTo>
                    <a:pt x="2061058" y="44882"/>
                  </a:lnTo>
                  <a:lnTo>
                    <a:pt x="2012261" y="49073"/>
                  </a:lnTo>
                  <a:lnTo>
                    <a:pt x="1965163" y="52246"/>
                  </a:lnTo>
                  <a:lnTo>
                    <a:pt x="1918937" y="54428"/>
                  </a:lnTo>
                  <a:lnTo>
                    <a:pt x="1872758" y="55648"/>
                  </a:lnTo>
                  <a:lnTo>
                    <a:pt x="1825799" y="55935"/>
                  </a:lnTo>
                  <a:lnTo>
                    <a:pt x="1777236" y="55317"/>
                  </a:lnTo>
                  <a:lnTo>
                    <a:pt x="1726241" y="53821"/>
                  </a:lnTo>
                  <a:lnTo>
                    <a:pt x="1671991" y="51478"/>
                  </a:lnTo>
                  <a:lnTo>
                    <a:pt x="1613658" y="48315"/>
                  </a:lnTo>
                  <a:lnTo>
                    <a:pt x="1550417" y="44360"/>
                  </a:lnTo>
                  <a:lnTo>
                    <a:pt x="1481442" y="39643"/>
                  </a:lnTo>
                  <a:lnTo>
                    <a:pt x="1420369" y="35632"/>
                  </a:lnTo>
                  <a:lnTo>
                    <a:pt x="1360832" y="32311"/>
                  </a:lnTo>
                  <a:lnTo>
                    <a:pt x="1302913" y="29663"/>
                  </a:lnTo>
                  <a:lnTo>
                    <a:pt x="1246692" y="27669"/>
                  </a:lnTo>
                  <a:lnTo>
                    <a:pt x="1192251" y="26311"/>
                  </a:lnTo>
                  <a:lnTo>
                    <a:pt x="1139668" y="25569"/>
                  </a:lnTo>
                  <a:lnTo>
                    <a:pt x="1089026" y="25426"/>
                  </a:lnTo>
                  <a:lnTo>
                    <a:pt x="1040405" y="25864"/>
                  </a:lnTo>
                  <a:lnTo>
                    <a:pt x="993886" y="26863"/>
                  </a:lnTo>
                  <a:lnTo>
                    <a:pt x="949549" y="28406"/>
                  </a:lnTo>
                  <a:lnTo>
                    <a:pt x="907476" y="30474"/>
                  </a:lnTo>
                  <a:lnTo>
                    <a:pt x="867746" y="33048"/>
                  </a:lnTo>
                  <a:lnTo>
                    <a:pt x="795642" y="39643"/>
                  </a:lnTo>
                  <a:lnTo>
                    <a:pt x="764006" y="42891"/>
                  </a:lnTo>
                  <a:lnTo>
                    <a:pt x="728034" y="46012"/>
                  </a:lnTo>
                  <a:lnTo>
                    <a:pt x="688139" y="48940"/>
                  </a:lnTo>
                  <a:lnTo>
                    <a:pt x="644732" y="51608"/>
                  </a:lnTo>
                  <a:lnTo>
                    <a:pt x="598226" y="53953"/>
                  </a:lnTo>
                  <a:lnTo>
                    <a:pt x="549034" y="55908"/>
                  </a:lnTo>
                  <a:lnTo>
                    <a:pt x="497568" y="57408"/>
                  </a:lnTo>
                  <a:lnTo>
                    <a:pt x="444241" y="58388"/>
                  </a:lnTo>
                  <a:lnTo>
                    <a:pt x="389465" y="58782"/>
                  </a:lnTo>
                  <a:lnTo>
                    <a:pt x="333652" y="58524"/>
                  </a:lnTo>
                  <a:lnTo>
                    <a:pt x="277216" y="57550"/>
                  </a:lnTo>
                  <a:lnTo>
                    <a:pt x="220568" y="55795"/>
                  </a:lnTo>
                  <a:lnTo>
                    <a:pt x="164122" y="53191"/>
                  </a:lnTo>
                  <a:lnTo>
                    <a:pt x="108289" y="49675"/>
                  </a:lnTo>
                  <a:lnTo>
                    <a:pt x="53482" y="45181"/>
                  </a:lnTo>
                  <a:lnTo>
                    <a:pt x="114" y="39643"/>
                  </a:lnTo>
                  <a:lnTo>
                    <a:pt x="406" y="29762"/>
                  </a:lnTo>
                  <a:lnTo>
                    <a:pt x="0" y="23945"/>
                  </a:lnTo>
                  <a:lnTo>
                    <a:pt x="114" y="17697"/>
                  </a:lnTo>
                  <a:close/>
                </a:path>
              </a:pathLst>
            </a:custGeom>
            <a:ln w="41275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334973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B7E1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840730" y="3162007"/>
          <a:ext cx="11019790" cy="349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39709"/>
                <a:gridCol w="3091179"/>
              </a:tblGrid>
              <a:tr h="1073785"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790"/>
                        </a:spcBef>
                        <a:tabLst>
                          <a:tab pos="6183630" algn="l"/>
                        </a:tabLst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28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dirty="0" sz="2800" spc="-1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Advantage</a:t>
                      </a:r>
                      <a:r>
                        <a:rPr dirty="0" sz="28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2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Rx</a:t>
                      </a:r>
                      <a:r>
                        <a:rPr dirty="0" sz="2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0093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2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0093D6"/>
                    </a:solidFill>
                  </a:tcPr>
                </a:tc>
              </a:tr>
              <a:tr h="647065"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2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CADC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2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$139.50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</a:tcPr>
                </a:tc>
              </a:tr>
              <a:tr h="1073785"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280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dirty="0" sz="2800" spc="-6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2800" spc="-6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$0/$10/$25/$60/25%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2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$140.50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</a:tcPr>
                </a:tc>
              </a:tr>
              <a:tr h="702945"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2800" spc="-2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2800" spc="-9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dirty="0" sz="2800" spc="-75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premium</a:t>
                      </a:r>
                      <a:r>
                        <a:rPr dirty="0" sz="2800" spc="-9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2800" spc="-95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member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CADC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2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$280.00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87685" y="773798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93D6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4154" y="443991"/>
            <a:ext cx="9161780" cy="11830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EMPLOYEES</a:t>
            </a:r>
            <a:r>
              <a:rPr dirty="0" spc="-70"/>
              <a:t> </a:t>
            </a:r>
            <a:r>
              <a:rPr dirty="0"/>
              <a:t>INSURANCE</a:t>
            </a:r>
            <a:r>
              <a:rPr dirty="0" spc="-95"/>
              <a:t> </a:t>
            </a:r>
            <a:r>
              <a:rPr dirty="0" spc="-10"/>
              <a:t>PROGRAM </a:t>
            </a:r>
            <a:r>
              <a:rPr dirty="0"/>
              <a:t>GROUP</a:t>
            </a:r>
            <a:r>
              <a:rPr dirty="0" spc="-95"/>
              <a:t> </a:t>
            </a:r>
            <a:r>
              <a:rPr dirty="0"/>
              <a:t>MEDICARE</a:t>
            </a:r>
            <a:r>
              <a:rPr dirty="0" spc="5"/>
              <a:t> </a:t>
            </a:r>
            <a:r>
              <a:rPr dirty="0" spc="-10"/>
              <a:t>COVERAGE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03250" y="2022475"/>
          <a:ext cx="11163300" cy="451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254"/>
                <a:gridCol w="3691254"/>
                <a:gridCol w="3691254"/>
              </a:tblGrid>
              <a:tr h="7696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2400" spc="-9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MEDICARE</a:t>
                      </a: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PLAN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OPTIONS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D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5565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MEDICARE</a:t>
                      </a:r>
                      <a:r>
                        <a:rPr dirty="0" sz="2000" spc="-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ADVANTAGE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PLANS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233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MEDICARE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COST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PLANS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2197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48196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PART</a:t>
                      </a:r>
                      <a:r>
                        <a:rPr dirty="0" sz="2000" spc="-7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PRESCRIPTION</a:t>
                      </a:r>
                      <a:r>
                        <a:rPr dirty="0" sz="2000" spc="-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DRUG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COVERAGE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</a:tr>
              <a:tr h="2988945">
                <a:tc>
                  <a:txBody>
                    <a:bodyPr/>
                    <a:lstStyle/>
                    <a:p>
                      <a:pPr marL="91440" marR="11430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dirty="0" sz="1800" spc="-10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Advantage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Select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Rx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MAPD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(PPO)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 marR="774700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8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8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4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Platinum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MedicareBlue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Rx</a:t>
                      </a:r>
                      <a:r>
                        <a:rPr dirty="0" sz="18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(PDP)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Choice</a:t>
                      </a:r>
                      <a:r>
                        <a:rPr dirty="0" sz="1800" spc="-3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3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800" spc="-2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2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800" spc="-3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plans: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1: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$10/$25/$60/25%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18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2:</a:t>
                      </a:r>
                      <a:r>
                        <a:rPr dirty="0" sz="18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$5?410/20%/40%/33%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982" y="567467"/>
            <a:ext cx="12002770" cy="1270000"/>
          </a:xfrm>
          <a:prstGeom prst="rect"/>
        </p:spPr>
        <p:txBody>
          <a:bodyPr wrap="square" lIns="0" tIns="86995" rIns="0" bIns="0" rtlCol="0" vert="horz">
            <a:spAutoFit/>
          </a:bodyPr>
          <a:lstStyle/>
          <a:p>
            <a:pPr marL="12700" marR="5080" indent="1336675">
              <a:lnSpc>
                <a:spcPts val="4640"/>
              </a:lnSpc>
              <a:spcBef>
                <a:spcPts val="685"/>
              </a:spcBef>
            </a:pPr>
            <a:r>
              <a:rPr dirty="0" sz="4300">
                <a:latin typeface="Arial"/>
                <a:cs typeface="Arial"/>
              </a:rPr>
              <a:t>2025</a:t>
            </a:r>
            <a:r>
              <a:rPr dirty="0" sz="4300" spc="-75">
                <a:latin typeface="Arial"/>
                <a:cs typeface="Arial"/>
              </a:rPr>
              <a:t> </a:t>
            </a:r>
            <a:r>
              <a:rPr dirty="0" sz="4300">
                <a:latin typeface="Arial"/>
                <a:cs typeface="Arial"/>
              </a:rPr>
              <a:t>GROUP</a:t>
            </a:r>
            <a:r>
              <a:rPr dirty="0" sz="4300" spc="-135">
                <a:latin typeface="Arial"/>
                <a:cs typeface="Arial"/>
              </a:rPr>
              <a:t> </a:t>
            </a:r>
            <a:r>
              <a:rPr dirty="0" sz="4300">
                <a:latin typeface="Arial"/>
                <a:cs typeface="Arial"/>
              </a:rPr>
              <a:t>MEDICARE</a:t>
            </a:r>
            <a:r>
              <a:rPr dirty="0" sz="4300" spc="-90">
                <a:latin typeface="Arial"/>
                <a:cs typeface="Arial"/>
              </a:rPr>
              <a:t> </a:t>
            </a:r>
            <a:r>
              <a:rPr dirty="0" sz="4300" spc="-10">
                <a:latin typeface="Arial"/>
                <a:cs typeface="Arial"/>
              </a:rPr>
              <a:t>RENEWAL </a:t>
            </a:r>
            <a:r>
              <a:rPr dirty="0" sz="4300">
                <a:latin typeface="Arial"/>
                <a:cs typeface="Arial"/>
              </a:rPr>
              <a:t>PUBLIC</a:t>
            </a:r>
            <a:r>
              <a:rPr dirty="0" sz="4300" spc="-80">
                <a:latin typeface="Arial"/>
                <a:cs typeface="Arial"/>
              </a:rPr>
              <a:t> </a:t>
            </a:r>
            <a:r>
              <a:rPr dirty="0" sz="4300">
                <a:latin typeface="Arial"/>
                <a:cs typeface="Arial"/>
              </a:rPr>
              <a:t>EMPLOYEES</a:t>
            </a:r>
            <a:r>
              <a:rPr dirty="0" sz="4300" spc="-60">
                <a:latin typeface="Arial"/>
                <a:cs typeface="Arial"/>
              </a:rPr>
              <a:t> </a:t>
            </a:r>
            <a:r>
              <a:rPr dirty="0" sz="4300">
                <a:latin typeface="Arial"/>
                <a:cs typeface="Arial"/>
              </a:rPr>
              <a:t>INSURANCE</a:t>
            </a:r>
            <a:r>
              <a:rPr dirty="0" sz="4300" spc="-85">
                <a:latin typeface="Arial"/>
                <a:cs typeface="Arial"/>
              </a:rPr>
              <a:t> </a:t>
            </a:r>
            <a:r>
              <a:rPr dirty="0" sz="4300" spc="-10">
                <a:latin typeface="Arial"/>
                <a:cs typeface="Arial"/>
              </a:rPr>
              <a:t>PROGRAM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34973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B7E1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53703" y="2764025"/>
          <a:ext cx="6706870" cy="2863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4279"/>
                <a:gridCol w="2853689"/>
              </a:tblGrid>
              <a:tr h="913765">
                <a:tc>
                  <a:txBody>
                    <a:bodyPr/>
                    <a:lstStyle/>
                    <a:p>
                      <a:pPr marL="90805" marR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Platinum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MedicareBlue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Rx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(PDP)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0805" marR="5549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5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dirty="0" sz="1800" spc="-2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Platinum</a:t>
                      </a:r>
                      <a:r>
                        <a:rPr dirty="0" sz="1800" spc="-2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Blue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800" spc="-1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CA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$118.50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</a:tcPr>
                </a:tc>
              </a:tr>
              <a:tr h="6711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4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MedicareBlue</a:t>
                      </a:r>
                      <a:r>
                        <a:rPr dirty="0" sz="1800" spc="-1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RX</a:t>
                      </a:r>
                      <a:r>
                        <a:rPr dirty="0" sz="1800" spc="-3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(PDP)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$10/$25/$60/25%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$203.50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0805" marR="9747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3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800" spc="-7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dirty="0" sz="1800" spc="-4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premium</a:t>
                      </a:r>
                      <a:r>
                        <a:rPr dirty="0" sz="1800" spc="-3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dirty="0" sz="1800" spc="-1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member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CA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$322.00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446423" y="2748909"/>
          <a:ext cx="649478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3485"/>
                <a:gridCol w="2651760"/>
              </a:tblGrid>
              <a:tr h="913765">
                <a:tc>
                  <a:txBody>
                    <a:bodyPr/>
                    <a:lstStyle/>
                    <a:p>
                      <a:pPr marL="90805" marR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Platinum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MedicareBlue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Rx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(PDP)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0805" marR="5448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5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dirty="0" sz="1800" spc="-2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Platinum</a:t>
                      </a:r>
                      <a:r>
                        <a:rPr dirty="0" sz="1800" spc="-2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Blue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800" spc="-1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CA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$118.50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</a:tcPr>
                </a:tc>
              </a:tr>
              <a:tr h="6800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800" spc="-4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MedicareBlue</a:t>
                      </a:r>
                      <a:r>
                        <a:rPr dirty="0" sz="1800" spc="-1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RX</a:t>
                      </a:r>
                      <a:r>
                        <a:rPr dirty="0" sz="1800" spc="-3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(PDP)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$5/$10/20%/45%/33%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$175.00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0805" marR="963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3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800" spc="-7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dirty="0" sz="1800" spc="-4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premium</a:t>
                      </a:r>
                      <a:r>
                        <a:rPr dirty="0" sz="1800" spc="-3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dirty="0" sz="1800" spc="-10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member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CA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003969"/>
                          </a:solidFill>
                          <a:latin typeface="Arial"/>
                          <a:cs typeface="Arial"/>
                        </a:rPr>
                        <a:t>$293.50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3358"/>
                      </a:solidFill>
                      <a:prstDash val="solid"/>
                    </a:lnL>
                    <a:lnR w="12700">
                      <a:solidFill>
                        <a:srgbClr val="003358"/>
                      </a:solidFill>
                      <a:prstDash val="solid"/>
                    </a:lnR>
                    <a:lnT w="12700">
                      <a:solidFill>
                        <a:srgbClr val="003358"/>
                      </a:solidFill>
                      <a:prstDash val="solid"/>
                    </a:lnT>
                    <a:lnB w="12700">
                      <a:solidFill>
                        <a:srgbClr val="00335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828800"/>
            <a:ext cx="14619605" cy="4909820"/>
          </a:xfrm>
          <a:custGeom>
            <a:avLst/>
            <a:gdLst/>
            <a:ahLst/>
            <a:cxnLst/>
            <a:rect l="l" t="t" r="r" b="b"/>
            <a:pathLst>
              <a:path w="14619605" h="4909820">
                <a:moveTo>
                  <a:pt x="14619274" y="0"/>
                </a:moveTo>
                <a:lnTo>
                  <a:pt x="0" y="0"/>
                </a:lnTo>
                <a:lnTo>
                  <a:pt x="0" y="4909654"/>
                </a:lnTo>
                <a:lnTo>
                  <a:pt x="14619274" y="4909654"/>
                </a:lnTo>
                <a:lnTo>
                  <a:pt x="1461927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4154" y="2372075"/>
            <a:ext cx="4568190" cy="281813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BLUE</a:t>
            </a:r>
            <a:r>
              <a:rPr dirty="0" sz="2800" spc="-4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93D6"/>
                </a:solidFill>
                <a:latin typeface="Arial Narrow"/>
                <a:cs typeface="Arial Narrow"/>
              </a:rPr>
              <a:t>CROSS</a:t>
            </a:r>
            <a:r>
              <a:rPr dirty="0" sz="2800" spc="-15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AND</a:t>
            </a:r>
            <a:r>
              <a:rPr dirty="0" sz="2800" spc="-4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BLUE</a:t>
            </a:r>
            <a:r>
              <a:rPr dirty="0" sz="2800" spc="-2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93D6"/>
                </a:solidFill>
                <a:latin typeface="Arial Narrow"/>
                <a:cs typeface="Arial Narrow"/>
              </a:rPr>
              <a:t>SHIELD </a:t>
            </a: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OF</a:t>
            </a:r>
            <a:r>
              <a:rPr dirty="0" sz="2800" spc="-4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93D6"/>
                </a:solidFill>
                <a:latin typeface="Arial Narrow"/>
                <a:cs typeface="Arial Narrow"/>
              </a:rPr>
              <a:t>MINNESOTA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 b="1">
                <a:solidFill>
                  <a:srgbClr val="0093D6"/>
                </a:solidFill>
                <a:latin typeface="Arial"/>
                <a:cs typeface="Arial"/>
              </a:rPr>
              <a:t>1-877-</a:t>
            </a:r>
            <a:r>
              <a:rPr dirty="0" sz="2000" spc="-40" b="1">
                <a:solidFill>
                  <a:srgbClr val="0093D6"/>
                </a:solidFill>
                <a:latin typeface="Arial"/>
                <a:cs typeface="Arial"/>
              </a:rPr>
              <a:t>311-</a:t>
            </a:r>
            <a:r>
              <a:rPr dirty="0" sz="2000" b="1">
                <a:solidFill>
                  <a:srgbClr val="0093D6"/>
                </a:solidFill>
                <a:latin typeface="Arial"/>
                <a:cs typeface="Arial"/>
              </a:rPr>
              <a:t>0404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,</a:t>
            </a:r>
            <a:r>
              <a:rPr dirty="0" sz="20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TTY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0093D6"/>
                </a:solidFill>
                <a:latin typeface="Arial"/>
                <a:cs typeface="Arial"/>
              </a:rPr>
              <a:t>711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8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a.m.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8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p.m.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Central</a:t>
            </a:r>
            <a:r>
              <a:rPr dirty="0" sz="2000" spc="-8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Time,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Daily</a:t>
            </a:r>
            <a:endParaRPr sz="2000">
              <a:latin typeface="Arial"/>
              <a:cs typeface="Arial"/>
            </a:endParaRPr>
          </a:p>
          <a:p>
            <a:pPr marL="12700" marR="1130935">
              <a:lnSpc>
                <a:spcPct val="137500"/>
              </a:lnSpc>
              <a:spcBef>
                <a:spcPts val="5"/>
              </a:spcBef>
            </a:pPr>
            <a:r>
              <a:rPr dirty="0" u="sng" sz="2000" spc="-1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bluecrossmn.com</a:t>
            </a:r>
            <a:r>
              <a:rPr dirty="0" u="none" sz="2000" spc="-1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YourMedicareSolutions.com</a:t>
            </a:r>
            <a:r>
              <a:rPr dirty="0" u="none" sz="2000" spc="-1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bluecrossmn.com/advisors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USEFUL</a:t>
            </a:r>
            <a:r>
              <a:rPr dirty="0" spc="-60"/>
              <a:t> </a:t>
            </a:r>
            <a:r>
              <a:rPr dirty="0" spc="-10"/>
              <a:t>RESOURCES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0253436" y="2211751"/>
            <a:ext cx="3815715" cy="2175510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SOCIAL</a:t>
            </a:r>
            <a:r>
              <a:rPr dirty="0" sz="2800" spc="-15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93D6"/>
                </a:solidFill>
                <a:latin typeface="Arial Narrow"/>
                <a:cs typeface="Arial Narrow"/>
              </a:rPr>
              <a:t>SECURITY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000" b="1">
                <a:solidFill>
                  <a:srgbClr val="0093D6"/>
                </a:solidFill>
                <a:latin typeface="Arial"/>
                <a:cs typeface="Arial"/>
              </a:rPr>
              <a:t>1-800-</a:t>
            </a:r>
            <a:r>
              <a:rPr dirty="0" sz="2000" spc="-10" b="1">
                <a:solidFill>
                  <a:srgbClr val="0093D6"/>
                </a:solidFill>
                <a:latin typeface="Arial"/>
                <a:cs typeface="Arial"/>
              </a:rPr>
              <a:t>772-</a:t>
            </a:r>
            <a:r>
              <a:rPr dirty="0" sz="2000" spc="-20" b="1">
                <a:solidFill>
                  <a:srgbClr val="0093D6"/>
                </a:solidFill>
                <a:latin typeface="Arial"/>
                <a:cs typeface="Arial"/>
              </a:rPr>
              <a:t>1213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TTY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93D6"/>
                </a:solidFill>
                <a:latin typeface="Arial"/>
                <a:cs typeface="Arial"/>
              </a:rPr>
              <a:t>1-800-</a:t>
            </a:r>
            <a:r>
              <a:rPr dirty="0" sz="2000" spc="-10" b="1">
                <a:solidFill>
                  <a:srgbClr val="0093D6"/>
                </a:solidFill>
                <a:latin typeface="Arial"/>
                <a:cs typeface="Arial"/>
              </a:rPr>
              <a:t>325-</a:t>
            </a:r>
            <a:r>
              <a:rPr dirty="0" sz="2000" spc="-20" b="1">
                <a:solidFill>
                  <a:srgbClr val="0093D6"/>
                </a:solidFill>
                <a:latin typeface="Arial"/>
                <a:cs typeface="Arial"/>
              </a:rPr>
              <a:t>0778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8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a.m.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7</a:t>
            </a:r>
            <a:r>
              <a:rPr dirty="0" sz="20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p.m.,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Monday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–</a:t>
            </a:r>
            <a:r>
              <a:rPr dirty="0" sz="20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Friday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u="sng" sz="2000" spc="-1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ssa.gov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81739" y="2211751"/>
            <a:ext cx="3415665" cy="1756410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5"/>
              </a:spcBef>
            </a:pP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SENIOR</a:t>
            </a:r>
            <a:r>
              <a:rPr dirty="0" sz="2800" spc="-6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LINKAGE</a:t>
            </a:r>
            <a:r>
              <a:rPr dirty="0" sz="2800" spc="-6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93D6"/>
                </a:solidFill>
                <a:latin typeface="Arial Narrow"/>
                <a:cs typeface="Arial Narrow"/>
              </a:rPr>
              <a:t>LINE</a:t>
            </a:r>
            <a:r>
              <a:rPr dirty="0" baseline="25525" sz="2775" spc="-15">
                <a:solidFill>
                  <a:srgbClr val="0093D6"/>
                </a:solidFill>
                <a:latin typeface="Arial Narrow"/>
                <a:cs typeface="Arial Narrow"/>
              </a:rPr>
              <a:t>®</a:t>
            </a:r>
            <a:endParaRPr baseline="25525" sz="2775">
              <a:latin typeface="Arial Narrow"/>
              <a:cs typeface="Arial Narrow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dirty="0" sz="2000" b="1">
                <a:solidFill>
                  <a:srgbClr val="0093D6"/>
                </a:solidFill>
                <a:latin typeface="Arial"/>
                <a:cs typeface="Arial"/>
              </a:rPr>
              <a:t>1-800-</a:t>
            </a:r>
            <a:r>
              <a:rPr dirty="0" sz="2000" spc="-10" b="1">
                <a:solidFill>
                  <a:srgbClr val="0093D6"/>
                </a:solidFill>
                <a:latin typeface="Arial"/>
                <a:cs typeface="Arial"/>
              </a:rPr>
              <a:t>333-</a:t>
            </a:r>
            <a:r>
              <a:rPr dirty="0" sz="2000" spc="-20" b="1">
                <a:solidFill>
                  <a:srgbClr val="0093D6"/>
                </a:solidFill>
                <a:latin typeface="Arial"/>
                <a:cs typeface="Arial"/>
              </a:rPr>
              <a:t>2433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TTY</a:t>
            </a:r>
            <a:r>
              <a:rPr dirty="0" sz="2000" spc="-8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0093D6"/>
                </a:solidFill>
                <a:latin typeface="Arial"/>
                <a:cs typeface="Arial"/>
              </a:rPr>
              <a:t>711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dirty="0" u="sng" sz="2000" spc="-1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seniorlinkageline.com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07139" y="4227951"/>
            <a:ext cx="3468370" cy="2061210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dirty="0" sz="2800">
                <a:solidFill>
                  <a:srgbClr val="0093D6"/>
                </a:solidFill>
                <a:latin typeface="Arial Narrow"/>
                <a:cs typeface="Arial Narrow"/>
              </a:rPr>
              <a:t>MEDICARE</a:t>
            </a:r>
            <a:r>
              <a:rPr dirty="0" sz="2800" spc="-8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0093D6"/>
                </a:solidFill>
                <a:latin typeface="Arial Narrow"/>
                <a:cs typeface="Arial Narrow"/>
              </a:rPr>
              <a:t>HELPLINE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7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days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week,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24</a:t>
            </a:r>
            <a:r>
              <a:rPr dirty="0" sz="20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hours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day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0093D6"/>
                </a:solidFill>
                <a:latin typeface="Arial"/>
                <a:cs typeface="Arial"/>
              </a:rPr>
              <a:t>1-800-</a:t>
            </a:r>
            <a:r>
              <a:rPr dirty="0" sz="2000" spc="-10" b="1">
                <a:solidFill>
                  <a:srgbClr val="0093D6"/>
                </a:solidFill>
                <a:latin typeface="Arial"/>
                <a:cs typeface="Arial"/>
              </a:rPr>
              <a:t>633-</a:t>
            </a:r>
            <a:r>
              <a:rPr dirty="0" sz="2000" spc="-20" b="1">
                <a:solidFill>
                  <a:srgbClr val="0093D6"/>
                </a:solidFill>
                <a:latin typeface="Arial"/>
                <a:cs typeface="Arial"/>
              </a:rPr>
              <a:t>4227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TTY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93D6"/>
                </a:solidFill>
                <a:latin typeface="Arial"/>
                <a:cs typeface="Arial"/>
              </a:rPr>
              <a:t>1-877-</a:t>
            </a:r>
            <a:r>
              <a:rPr dirty="0" sz="2000" spc="-10" b="1">
                <a:solidFill>
                  <a:srgbClr val="0093D6"/>
                </a:solidFill>
                <a:latin typeface="Arial"/>
                <a:cs typeface="Arial"/>
              </a:rPr>
              <a:t>486-</a:t>
            </a:r>
            <a:r>
              <a:rPr dirty="0" sz="2000" spc="-20" b="1">
                <a:solidFill>
                  <a:srgbClr val="0093D6"/>
                </a:solidFill>
                <a:latin typeface="Arial"/>
                <a:cs typeface="Arial"/>
              </a:rPr>
              <a:t>2048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u="sng" sz="2000" spc="-10" b="1">
                <a:solidFill>
                  <a:srgbClr val="0093D6"/>
                </a:solidFill>
                <a:uFill>
                  <a:solidFill>
                    <a:srgbClr val="0093D6"/>
                  </a:solidFill>
                </a:uFill>
                <a:latin typeface="Arial"/>
                <a:cs typeface="Arial"/>
              </a:rPr>
              <a:t>medicare.gov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000"/>
            <a:ext cx="14630400" cy="5228590"/>
            <a:chOff x="0" y="1524000"/>
            <a:chExt cx="14630400" cy="5228590"/>
          </a:xfrm>
        </p:grpSpPr>
        <p:sp>
          <p:nvSpPr>
            <p:cNvPr id="3" name="object 3" descr=""/>
            <p:cNvSpPr/>
            <p:nvPr/>
          </p:nvSpPr>
          <p:spPr>
            <a:xfrm>
              <a:off x="0" y="1524000"/>
              <a:ext cx="14630400" cy="5228590"/>
            </a:xfrm>
            <a:custGeom>
              <a:avLst/>
              <a:gdLst/>
              <a:ahLst/>
              <a:cxnLst/>
              <a:rect l="l" t="t" r="r" b="b"/>
              <a:pathLst>
                <a:path w="14630400" h="5228590">
                  <a:moveTo>
                    <a:pt x="14630400" y="0"/>
                  </a:moveTo>
                  <a:lnTo>
                    <a:pt x="0" y="0"/>
                  </a:lnTo>
                  <a:lnTo>
                    <a:pt x="0" y="5228145"/>
                  </a:lnTo>
                  <a:lnTo>
                    <a:pt x="14630400" y="5228145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D2EA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5659" y="1916760"/>
              <a:ext cx="4147603" cy="4423511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4153" y="7755687"/>
            <a:ext cx="63373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#1</a:t>
            </a:r>
            <a:r>
              <a:rPr dirty="0" spc="-50"/>
              <a:t> </a:t>
            </a:r>
            <a:r>
              <a:rPr dirty="0"/>
              <a:t>MEDICARE</a:t>
            </a:r>
            <a:r>
              <a:rPr dirty="0" spc="-140"/>
              <a:t> </a:t>
            </a:r>
            <a:r>
              <a:rPr dirty="0" spc="-45"/>
              <a:t>ADVANTAGE</a:t>
            </a:r>
            <a:r>
              <a:rPr dirty="0" spc="-60"/>
              <a:t> </a:t>
            </a:r>
            <a:r>
              <a:rPr dirty="0"/>
              <a:t>PLAN</a:t>
            </a:r>
            <a:r>
              <a:rPr dirty="0" spc="-45"/>
              <a:t> </a:t>
            </a:r>
            <a:r>
              <a:rPr dirty="0"/>
              <a:t>CHOSEN</a:t>
            </a:r>
            <a:r>
              <a:rPr dirty="0" spc="-55"/>
              <a:t> </a:t>
            </a:r>
            <a:r>
              <a:rPr dirty="0"/>
              <a:t>BY</a:t>
            </a:r>
            <a:r>
              <a:rPr dirty="0" spc="-95"/>
              <a:t> </a:t>
            </a:r>
            <a:r>
              <a:rPr dirty="0" spc="-10"/>
              <a:t>MINNESOTANS</a:t>
            </a:r>
            <a:r>
              <a:rPr dirty="0" baseline="59027" sz="2400" spc="-15"/>
              <a:t>1</a:t>
            </a:r>
            <a:endParaRPr baseline="59027" sz="2400"/>
          </a:p>
        </p:txBody>
      </p:sp>
      <p:sp>
        <p:nvSpPr>
          <p:cNvPr id="8" name="object 8" descr=""/>
          <p:cNvSpPr txBox="1"/>
          <p:nvPr/>
        </p:nvSpPr>
        <p:spPr>
          <a:xfrm>
            <a:off x="1807126" y="5309923"/>
            <a:ext cx="320484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solidFill>
                  <a:srgbClr val="003358"/>
                </a:solidFill>
                <a:latin typeface="Arial"/>
                <a:cs typeface="Arial"/>
              </a:rPr>
              <a:t>Top-</a:t>
            </a:r>
            <a:r>
              <a:rPr dirty="0" sz="2000" b="1">
                <a:solidFill>
                  <a:srgbClr val="003358"/>
                </a:solidFill>
                <a:latin typeface="Arial"/>
                <a:cs typeface="Arial"/>
              </a:rPr>
              <a:t>rated</a:t>
            </a:r>
            <a:r>
              <a:rPr dirty="0" sz="2000" spc="-40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by</a:t>
            </a:r>
            <a:r>
              <a:rPr dirty="0" sz="20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members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for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customer</a:t>
            </a:r>
            <a:r>
              <a:rPr dirty="0" sz="20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service</a:t>
            </a:r>
            <a:r>
              <a:rPr dirty="0" baseline="25641" sz="1950" spc="-15">
                <a:solidFill>
                  <a:srgbClr val="003358"/>
                </a:solidFill>
                <a:latin typeface="Arial"/>
                <a:cs typeface="Arial"/>
              </a:rPr>
              <a:t>4</a:t>
            </a:r>
            <a:endParaRPr baseline="25641" sz="19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36812" y="2114650"/>
            <a:ext cx="7894955" cy="4046854"/>
            <a:chOff x="536812" y="2114650"/>
            <a:chExt cx="7894955" cy="4046854"/>
          </a:xfrm>
        </p:grpSpPr>
        <p:sp>
          <p:nvSpPr>
            <p:cNvPr id="10" name="object 10" descr=""/>
            <p:cNvSpPr/>
            <p:nvPr/>
          </p:nvSpPr>
          <p:spPr>
            <a:xfrm>
              <a:off x="562212" y="5139937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498081" y="0"/>
                  </a:moveTo>
                  <a:lnTo>
                    <a:pt x="450112" y="2280"/>
                  </a:lnTo>
                  <a:lnTo>
                    <a:pt x="403434" y="8981"/>
                  </a:lnTo>
                  <a:lnTo>
                    <a:pt x="358254" y="19894"/>
                  </a:lnTo>
                  <a:lnTo>
                    <a:pt x="314782" y="34811"/>
                  </a:lnTo>
                  <a:lnTo>
                    <a:pt x="273226" y="53523"/>
                  </a:lnTo>
                  <a:lnTo>
                    <a:pt x="233795" y="75821"/>
                  </a:lnTo>
                  <a:lnTo>
                    <a:pt x="196698" y="101496"/>
                  </a:lnTo>
                  <a:lnTo>
                    <a:pt x="162143" y="130339"/>
                  </a:lnTo>
                  <a:lnTo>
                    <a:pt x="130339" y="162143"/>
                  </a:lnTo>
                  <a:lnTo>
                    <a:pt x="101496" y="196698"/>
                  </a:lnTo>
                  <a:lnTo>
                    <a:pt x="75821" y="233795"/>
                  </a:lnTo>
                  <a:lnTo>
                    <a:pt x="53523" y="273226"/>
                  </a:lnTo>
                  <a:lnTo>
                    <a:pt x="34811" y="314782"/>
                  </a:lnTo>
                  <a:lnTo>
                    <a:pt x="19894" y="358254"/>
                  </a:lnTo>
                  <a:lnTo>
                    <a:pt x="8981" y="403434"/>
                  </a:lnTo>
                  <a:lnTo>
                    <a:pt x="2280" y="450112"/>
                  </a:lnTo>
                  <a:lnTo>
                    <a:pt x="0" y="498081"/>
                  </a:lnTo>
                  <a:lnTo>
                    <a:pt x="2280" y="546049"/>
                  </a:lnTo>
                  <a:lnTo>
                    <a:pt x="8981" y="592728"/>
                  </a:lnTo>
                  <a:lnTo>
                    <a:pt x="19894" y="637907"/>
                  </a:lnTo>
                  <a:lnTo>
                    <a:pt x="34811" y="681379"/>
                  </a:lnTo>
                  <a:lnTo>
                    <a:pt x="53523" y="722935"/>
                  </a:lnTo>
                  <a:lnTo>
                    <a:pt x="75821" y="762366"/>
                  </a:lnTo>
                  <a:lnTo>
                    <a:pt x="101496" y="799464"/>
                  </a:lnTo>
                  <a:lnTo>
                    <a:pt x="130339" y="834018"/>
                  </a:lnTo>
                  <a:lnTo>
                    <a:pt x="162143" y="865822"/>
                  </a:lnTo>
                  <a:lnTo>
                    <a:pt x="196698" y="894666"/>
                  </a:lnTo>
                  <a:lnTo>
                    <a:pt x="233795" y="920341"/>
                  </a:lnTo>
                  <a:lnTo>
                    <a:pt x="273226" y="942639"/>
                  </a:lnTo>
                  <a:lnTo>
                    <a:pt x="314782" y="961351"/>
                  </a:lnTo>
                  <a:lnTo>
                    <a:pt x="358254" y="976268"/>
                  </a:lnTo>
                  <a:lnTo>
                    <a:pt x="403434" y="987181"/>
                  </a:lnTo>
                  <a:lnTo>
                    <a:pt x="450112" y="993882"/>
                  </a:lnTo>
                  <a:lnTo>
                    <a:pt x="498081" y="996162"/>
                  </a:lnTo>
                  <a:lnTo>
                    <a:pt x="546047" y="993882"/>
                  </a:lnTo>
                  <a:lnTo>
                    <a:pt x="592724" y="987181"/>
                  </a:lnTo>
                  <a:lnTo>
                    <a:pt x="637902" y="976268"/>
                  </a:lnTo>
                  <a:lnTo>
                    <a:pt x="681372" y="961351"/>
                  </a:lnTo>
                  <a:lnTo>
                    <a:pt x="722927" y="942639"/>
                  </a:lnTo>
                  <a:lnTo>
                    <a:pt x="762357" y="920341"/>
                  </a:lnTo>
                  <a:lnTo>
                    <a:pt x="799453" y="894666"/>
                  </a:lnTo>
                  <a:lnTo>
                    <a:pt x="834008" y="865822"/>
                  </a:lnTo>
                  <a:lnTo>
                    <a:pt x="865811" y="834018"/>
                  </a:lnTo>
                  <a:lnTo>
                    <a:pt x="894654" y="799464"/>
                  </a:lnTo>
                  <a:lnTo>
                    <a:pt x="920329" y="762366"/>
                  </a:lnTo>
                  <a:lnTo>
                    <a:pt x="942627" y="722935"/>
                  </a:lnTo>
                  <a:lnTo>
                    <a:pt x="961338" y="681379"/>
                  </a:lnTo>
                  <a:lnTo>
                    <a:pt x="976255" y="637907"/>
                  </a:lnTo>
                  <a:lnTo>
                    <a:pt x="987168" y="592728"/>
                  </a:lnTo>
                  <a:lnTo>
                    <a:pt x="993869" y="546049"/>
                  </a:lnTo>
                  <a:lnTo>
                    <a:pt x="996149" y="498081"/>
                  </a:lnTo>
                  <a:lnTo>
                    <a:pt x="993869" y="450112"/>
                  </a:lnTo>
                  <a:lnTo>
                    <a:pt x="987168" y="403434"/>
                  </a:lnTo>
                  <a:lnTo>
                    <a:pt x="976255" y="358254"/>
                  </a:lnTo>
                  <a:lnTo>
                    <a:pt x="961338" y="314782"/>
                  </a:lnTo>
                  <a:lnTo>
                    <a:pt x="942627" y="273226"/>
                  </a:lnTo>
                  <a:lnTo>
                    <a:pt x="920329" y="233795"/>
                  </a:lnTo>
                  <a:lnTo>
                    <a:pt x="894654" y="196698"/>
                  </a:lnTo>
                  <a:lnTo>
                    <a:pt x="865811" y="162143"/>
                  </a:lnTo>
                  <a:lnTo>
                    <a:pt x="834008" y="130339"/>
                  </a:lnTo>
                  <a:lnTo>
                    <a:pt x="799453" y="101496"/>
                  </a:lnTo>
                  <a:lnTo>
                    <a:pt x="762357" y="75821"/>
                  </a:lnTo>
                  <a:lnTo>
                    <a:pt x="722927" y="53523"/>
                  </a:lnTo>
                  <a:lnTo>
                    <a:pt x="681372" y="34811"/>
                  </a:lnTo>
                  <a:lnTo>
                    <a:pt x="637902" y="19894"/>
                  </a:lnTo>
                  <a:lnTo>
                    <a:pt x="592724" y="8981"/>
                  </a:lnTo>
                  <a:lnTo>
                    <a:pt x="546047" y="2280"/>
                  </a:lnTo>
                  <a:lnTo>
                    <a:pt x="498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62212" y="5139937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0" y="498081"/>
                  </a:moveTo>
                  <a:lnTo>
                    <a:pt x="2280" y="450112"/>
                  </a:lnTo>
                  <a:lnTo>
                    <a:pt x="8981" y="403434"/>
                  </a:lnTo>
                  <a:lnTo>
                    <a:pt x="19894" y="358254"/>
                  </a:lnTo>
                  <a:lnTo>
                    <a:pt x="34811" y="314782"/>
                  </a:lnTo>
                  <a:lnTo>
                    <a:pt x="53523" y="273226"/>
                  </a:lnTo>
                  <a:lnTo>
                    <a:pt x="75821" y="233795"/>
                  </a:lnTo>
                  <a:lnTo>
                    <a:pt x="101496" y="196698"/>
                  </a:lnTo>
                  <a:lnTo>
                    <a:pt x="130339" y="162143"/>
                  </a:lnTo>
                  <a:lnTo>
                    <a:pt x="162143" y="130339"/>
                  </a:lnTo>
                  <a:lnTo>
                    <a:pt x="196698" y="101496"/>
                  </a:lnTo>
                  <a:lnTo>
                    <a:pt x="233795" y="75821"/>
                  </a:lnTo>
                  <a:lnTo>
                    <a:pt x="273226" y="53523"/>
                  </a:lnTo>
                  <a:lnTo>
                    <a:pt x="314782" y="34811"/>
                  </a:lnTo>
                  <a:lnTo>
                    <a:pt x="358254" y="19894"/>
                  </a:lnTo>
                  <a:lnTo>
                    <a:pt x="403434" y="8981"/>
                  </a:lnTo>
                  <a:lnTo>
                    <a:pt x="450112" y="2280"/>
                  </a:lnTo>
                  <a:lnTo>
                    <a:pt x="498081" y="0"/>
                  </a:lnTo>
                  <a:lnTo>
                    <a:pt x="546047" y="2280"/>
                  </a:lnTo>
                  <a:lnTo>
                    <a:pt x="592724" y="8981"/>
                  </a:lnTo>
                  <a:lnTo>
                    <a:pt x="637902" y="19894"/>
                  </a:lnTo>
                  <a:lnTo>
                    <a:pt x="681372" y="34811"/>
                  </a:lnTo>
                  <a:lnTo>
                    <a:pt x="722927" y="53523"/>
                  </a:lnTo>
                  <a:lnTo>
                    <a:pt x="762357" y="75821"/>
                  </a:lnTo>
                  <a:lnTo>
                    <a:pt x="799453" y="101496"/>
                  </a:lnTo>
                  <a:lnTo>
                    <a:pt x="834008" y="130339"/>
                  </a:lnTo>
                  <a:lnTo>
                    <a:pt x="865811" y="162143"/>
                  </a:lnTo>
                  <a:lnTo>
                    <a:pt x="894654" y="196698"/>
                  </a:lnTo>
                  <a:lnTo>
                    <a:pt x="920329" y="233795"/>
                  </a:lnTo>
                  <a:lnTo>
                    <a:pt x="942627" y="273226"/>
                  </a:lnTo>
                  <a:lnTo>
                    <a:pt x="961338" y="314782"/>
                  </a:lnTo>
                  <a:lnTo>
                    <a:pt x="976255" y="358254"/>
                  </a:lnTo>
                  <a:lnTo>
                    <a:pt x="987168" y="403434"/>
                  </a:lnTo>
                  <a:lnTo>
                    <a:pt x="993869" y="450112"/>
                  </a:lnTo>
                  <a:lnTo>
                    <a:pt x="996149" y="498081"/>
                  </a:lnTo>
                  <a:lnTo>
                    <a:pt x="993869" y="546049"/>
                  </a:lnTo>
                  <a:lnTo>
                    <a:pt x="987168" y="592728"/>
                  </a:lnTo>
                  <a:lnTo>
                    <a:pt x="976255" y="637907"/>
                  </a:lnTo>
                  <a:lnTo>
                    <a:pt x="961338" y="681379"/>
                  </a:lnTo>
                  <a:lnTo>
                    <a:pt x="942627" y="722935"/>
                  </a:lnTo>
                  <a:lnTo>
                    <a:pt x="920329" y="762366"/>
                  </a:lnTo>
                  <a:lnTo>
                    <a:pt x="894654" y="799464"/>
                  </a:lnTo>
                  <a:lnTo>
                    <a:pt x="865811" y="834018"/>
                  </a:lnTo>
                  <a:lnTo>
                    <a:pt x="834008" y="865822"/>
                  </a:lnTo>
                  <a:lnTo>
                    <a:pt x="799453" y="894666"/>
                  </a:lnTo>
                  <a:lnTo>
                    <a:pt x="762357" y="920341"/>
                  </a:lnTo>
                  <a:lnTo>
                    <a:pt x="722927" y="942639"/>
                  </a:lnTo>
                  <a:lnTo>
                    <a:pt x="681372" y="961351"/>
                  </a:lnTo>
                  <a:lnTo>
                    <a:pt x="637902" y="976268"/>
                  </a:lnTo>
                  <a:lnTo>
                    <a:pt x="592724" y="987181"/>
                  </a:lnTo>
                  <a:lnTo>
                    <a:pt x="546047" y="993882"/>
                  </a:lnTo>
                  <a:lnTo>
                    <a:pt x="498081" y="996162"/>
                  </a:lnTo>
                  <a:lnTo>
                    <a:pt x="450112" y="993882"/>
                  </a:lnTo>
                  <a:lnTo>
                    <a:pt x="403434" y="987181"/>
                  </a:lnTo>
                  <a:lnTo>
                    <a:pt x="358254" y="976268"/>
                  </a:lnTo>
                  <a:lnTo>
                    <a:pt x="314782" y="961351"/>
                  </a:lnTo>
                  <a:lnTo>
                    <a:pt x="273226" y="942639"/>
                  </a:lnTo>
                  <a:lnTo>
                    <a:pt x="233795" y="920341"/>
                  </a:lnTo>
                  <a:lnTo>
                    <a:pt x="196698" y="894666"/>
                  </a:lnTo>
                  <a:lnTo>
                    <a:pt x="162143" y="865822"/>
                  </a:lnTo>
                  <a:lnTo>
                    <a:pt x="130339" y="834018"/>
                  </a:lnTo>
                  <a:lnTo>
                    <a:pt x="101496" y="799464"/>
                  </a:lnTo>
                  <a:lnTo>
                    <a:pt x="75821" y="762366"/>
                  </a:lnTo>
                  <a:lnTo>
                    <a:pt x="53523" y="722935"/>
                  </a:lnTo>
                  <a:lnTo>
                    <a:pt x="34811" y="681379"/>
                  </a:lnTo>
                  <a:lnTo>
                    <a:pt x="19894" y="637907"/>
                  </a:lnTo>
                  <a:lnTo>
                    <a:pt x="8981" y="592728"/>
                  </a:lnTo>
                  <a:lnTo>
                    <a:pt x="2280" y="546049"/>
                  </a:lnTo>
                  <a:lnTo>
                    <a:pt x="0" y="498081"/>
                  </a:lnTo>
                  <a:close/>
                </a:path>
              </a:pathLst>
            </a:custGeom>
            <a:ln w="50800">
              <a:solidFill>
                <a:srgbClr val="D2EA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5057" y="5411437"/>
              <a:ext cx="542290" cy="439420"/>
            </a:xfrm>
            <a:custGeom>
              <a:avLst/>
              <a:gdLst/>
              <a:ahLst/>
              <a:cxnLst/>
              <a:rect l="l" t="t" r="r" b="b"/>
              <a:pathLst>
                <a:path w="542290" h="439420">
                  <a:moveTo>
                    <a:pt x="271109" y="439224"/>
                  </a:moveTo>
                  <a:lnTo>
                    <a:pt x="271109" y="335877"/>
                  </a:lnTo>
                </a:path>
                <a:path w="542290" h="439420">
                  <a:moveTo>
                    <a:pt x="451849" y="0"/>
                  </a:moveTo>
                  <a:lnTo>
                    <a:pt x="542219" y="0"/>
                  </a:lnTo>
                  <a:lnTo>
                    <a:pt x="542219" y="103347"/>
                  </a:lnTo>
                  <a:lnTo>
                    <a:pt x="535083" y="156231"/>
                  </a:lnTo>
                  <a:lnTo>
                    <a:pt x="514210" y="197005"/>
                  </a:lnTo>
                  <a:lnTo>
                    <a:pt x="480396" y="223245"/>
                  </a:lnTo>
                  <a:lnTo>
                    <a:pt x="434442" y="232530"/>
                  </a:lnTo>
                </a:path>
                <a:path w="542290" h="439420">
                  <a:moveTo>
                    <a:pt x="107777" y="232530"/>
                  </a:moveTo>
                  <a:lnTo>
                    <a:pt x="61822" y="223245"/>
                  </a:lnTo>
                  <a:lnTo>
                    <a:pt x="28009" y="197005"/>
                  </a:lnTo>
                  <a:lnTo>
                    <a:pt x="7135" y="156231"/>
                  </a:lnTo>
                  <a:lnTo>
                    <a:pt x="0" y="103347"/>
                  </a:lnTo>
                  <a:lnTo>
                    <a:pt x="0" y="0"/>
                  </a:lnTo>
                  <a:lnTo>
                    <a:pt x="90369" y="0"/>
                  </a:lnTo>
                </a:path>
              </a:pathLst>
            </a:custGeom>
            <a:ln w="27178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85427" y="5359764"/>
              <a:ext cx="361950" cy="568960"/>
            </a:xfrm>
            <a:custGeom>
              <a:avLst/>
              <a:gdLst/>
              <a:ahLst/>
              <a:cxnLst/>
              <a:rect l="l" t="t" r="r" b="b"/>
              <a:pathLst>
                <a:path w="361950" h="568960">
                  <a:moveTo>
                    <a:pt x="322837" y="568655"/>
                  </a:moveTo>
                  <a:lnTo>
                    <a:pt x="38765" y="568655"/>
                  </a:lnTo>
                  <a:lnTo>
                    <a:pt x="44855" y="538447"/>
                  </a:lnTo>
                  <a:lnTo>
                    <a:pt x="61465" y="513814"/>
                  </a:lnTo>
                  <a:lnTo>
                    <a:pt x="86108" y="497224"/>
                  </a:lnTo>
                  <a:lnTo>
                    <a:pt x="116295" y="491145"/>
                  </a:lnTo>
                  <a:lnTo>
                    <a:pt x="245430" y="491145"/>
                  </a:lnTo>
                  <a:lnTo>
                    <a:pt x="275617" y="497241"/>
                  </a:lnTo>
                  <a:lnTo>
                    <a:pt x="300260" y="513860"/>
                  </a:lnTo>
                  <a:lnTo>
                    <a:pt x="316871" y="538500"/>
                  </a:lnTo>
                  <a:lnTo>
                    <a:pt x="322961" y="568655"/>
                  </a:lnTo>
                  <a:close/>
                </a:path>
                <a:path w="361950" h="568960">
                  <a:moveTo>
                    <a:pt x="180739" y="387674"/>
                  </a:moveTo>
                  <a:lnTo>
                    <a:pt x="132672" y="381214"/>
                  </a:lnTo>
                  <a:lnTo>
                    <a:pt x="89491" y="362978"/>
                  </a:lnTo>
                  <a:lnTo>
                    <a:pt x="52916" y="334687"/>
                  </a:lnTo>
                  <a:lnTo>
                    <a:pt x="24663" y="298063"/>
                  </a:lnTo>
                  <a:lnTo>
                    <a:pt x="6452" y="254825"/>
                  </a:lnTo>
                  <a:lnTo>
                    <a:pt x="0" y="206694"/>
                  </a:lnTo>
                  <a:lnTo>
                    <a:pt x="0" y="0"/>
                  </a:lnTo>
                  <a:lnTo>
                    <a:pt x="361602" y="0"/>
                  </a:lnTo>
                  <a:lnTo>
                    <a:pt x="361602" y="206817"/>
                  </a:lnTo>
                  <a:lnTo>
                    <a:pt x="355142" y="254906"/>
                  </a:lnTo>
                  <a:lnTo>
                    <a:pt x="336911" y="298132"/>
                  </a:lnTo>
                  <a:lnTo>
                    <a:pt x="308640" y="334765"/>
                  </a:lnTo>
                  <a:lnTo>
                    <a:pt x="272056" y="363074"/>
                  </a:lnTo>
                  <a:lnTo>
                    <a:pt x="228887" y="381329"/>
                  </a:lnTo>
                  <a:lnTo>
                    <a:pt x="180863" y="387798"/>
                  </a:lnTo>
                  <a:close/>
                </a:path>
              </a:pathLst>
            </a:custGeom>
            <a:ln w="27178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195" y="5427393"/>
              <a:ext cx="211869" cy="20741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62212" y="2140050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498081" y="0"/>
                  </a:moveTo>
                  <a:lnTo>
                    <a:pt x="450112" y="2280"/>
                  </a:lnTo>
                  <a:lnTo>
                    <a:pt x="403434" y="8981"/>
                  </a:lnTo>
                  <a:lnTo>
                    <a:pt x="358254" y="19894"/>
                  </a:lnTo>
                  <a:lnTo>
                    <a:pt x="314782" y="34811"/>
                  </a:lnTo>
                  <a:lnTo>
                    <a:pt x="273226" y="53523"/>
                  </a:lnTo>
                  <a:lnTo>
                    <a:pt x="233795" y="75821"/>
                  </a:lnTo>
                  <a:lnTo>
                    <a:pt x="196698" y="101496"/>
                  </a:lnTo>
                  <a:lnTo>
                    <a:pt x="162143" y="130339"/>
                  </a:lnTo>
                  <a:lnTo>
                    <a:pt x="130339" y="162143"/>
                  </a:lnTo>
                  <a:lnTo>
                    <a:pt x="101496" y="196698"/>
                  </a:lnTo>
                  <a:lnTo>
                    <a:pt x="75821" y="233795"/>
                  </a:lnTo>
                  <a:lnTo>
                    <a:pt x="53523" y="273226"/>
                  </a:lnTo>
                  <a:lnTo>
                    <a:pt x="34811" y="314782"/>
                  </a:lnTo>
                  <a:lnTo>
                    <a:pt x="19894" y="358254"/>
                  </a:lnTo>
                  <a:lnTo>
                    <a:pt x="8981" y="403434"/>
                  </a:lnTo>
                  <a:lnTo>
                    <a:pt x="2280" y="450112"/>
                  </a:lnTo>
                  <a:lnTo>
                    <a:pt x="0" y="498081"/>
                  </a:lnTo>
                  <a:lnTo>
                    <a:pt x="2280" y="546049"/>
                  </a:lnTo>
                  <a:lnTo>
                    <a:pt x="8981" y="592728"/>
                  </a:lnTo>
                  <a:lnTo>
                    <a:pt x="19894" y="637907"/>
                  </a:lnTo>
                  <a:lnTo>
                    <a:pt x="34811" y="681379"/>
                  </a:lnTo>
                  <a:lnTo>
                    <a:pt x="53523" y="722935"/>
                  </a:lnTo>
                  <a:lnTo>
                    <a:pt x="75821" y="762366"/>
                  </a:lnTo>
                  <a:lnTo>
                    <a:pt x="101496" y="799464"/>
                  </a:lnTo>
                  <a:lnTo>
                    <a:pt x="130339" y="834018"/>
                  </a:lnTo>
                  <a:lnTo>
                    <a:pt x="162143" y="865822"/>
                  </a:lnTo>
                  <a:lnTo>
                    <a:pt x="196698" y="894666"/>
                  </a:lnTo>
                  <a:lnTo>
                    <a:pt x="233795" y="920341"/>
                  </a:lnTo>
                  <a:lnTo>
                    <a:pt x="273226" y="942639"/>
                  </a:lnTo>
                  <a:lnTo>
                    <a:pt x="314782" y="961351"/>
                  </a:lnTo>
                  <a:lnTo>
                    <a:pt x="358254" y="976268"/>
                  </a:lnTo>
                  <a:lnTo>
                    <a:pt x="403434" y="987181"/>
                  </a:lnTo>
                  <a:lnTo>
                    <a:pt x="450112" y="993882"/>
                  </a:lnTo>
                  <a:lnTo>
                    <a:pt x="498081" y="996162"/>
                  </a:lnTo>
                  <a:lnTo>
                    <a:pt x="546047" y="993882"/>
                  </a:lnTo>
                  <a:lnTo>
                    <a:pt x="592724" y="987181"/>
                  </a:lnTo>
                  <a:lnTo>
                    <a:pt x="637902" y="976268"/>
                  </a:lnTo>
                  <a:lnTo>
                    <a:pt x="681372" y="961351"/>
                  </a:lnTo>
                  <a:lnTo>
                    <a:pt x="722927" y="942639"/>
                  </a:lnTo>
                  <a:lnTo>
                    <a:pt x="762357" y="920341"/>
                  </a:lnTo>
                  <a:lnTo>
                    <a:pt x="799453" y="894666"/>
                  </a:lnTo>
                  <a:lnTo>
                    <a:pt x="834008" y="865822"/>
                  </a:lnTo>
                  <a:lnTo>
                    <a:pt x="865811" y="834018"/>
                  </a:lnTo>
                  <a:lnTo>
                    <a:pt x="894654" y="799464"/>
                  </a:lnTo>
                  <a:lnTo>
                    <a:pt x="920329" y="762366"/>
                  </a:lnTo>
                  <a:lnTo>
                    <a:pt x="942627" y="722935"/>
                  </a:lnTo>
                  <a:lnTo>
                    <a:pt x="961338" y="681379"/>
                  </a:lnTo>
                  <a:lnTo>
                    <a:pt x="976255" y="637907"/>
                  </a:lnTo>
                  <a:lnTo>
                    <a:pt x="987168" y="592728"/>
                  </a:lnTo>
                  <a:lnTo>
                    <a:pt x="993869" y="546049"/>
                  </a:lnTo>
                  <a:lnTo>
                    <a:pt x="996149" y="498081"/>
                  </a:lnTo>
                  <a:lnTo>
                    <a:pt x="993869" y="450112"/>
                  </a:lnTo>
                  <a:lnTo>
                    <a:pt x="987168" y="403434"/>
                  </a:lnTo>
                  <a:lnTo>
                    <a:pt x="976255" y="358254"/>
                  </a:lnTo>
                  <a:lnTo>
                    <a:pt x="961338" y="314782"/>
                  </a:lnTo>
                  <a:lnTo>
                    <a:pt x="942627" y="273226"/>
                  </a:lnTo>
                  <a:lnTo>
                    <a:pt x="920329" y="233795"/>
                  </a:lnTo>
                  <a:lnTo>
                    <a:pt x="894654" y="196698"/>
                  </a:lnTo>
                  <a:lnTo>
                    <a:pt x="865811" y="162143"/>
                  </a:lnTo>
                  <a:lnTo>
                    <a:pt x="834008" y="130339"/>
                  </a:lnTo>
                  <a:lnTo>
                    <a:pt x="799453" y="101496"/>
                  </a:lnTo>
                  <a:lnTo>
                    <a:pt x="762357" y="75821"/>
                  </a:lnTo>
                  <a:lnTo>
                    <a:pt x="722927" y="53523"/>
                  </a:lnTo>
                  <a:lnTo>
                    <a:pt x="681372" y="34811"/>
                  </a:lnTo>
                  <a:lnTo>
                    <a:pt x="637902" y="19894"/>
                  </a:lnTo>
                  <a:lnTo>
                    <a:pt x="592724" y="8981"/>
                  </a:lnTo>
                  <a:lnTo>
                    <a:pt x="546047" y="2280"/>
                  </a:lnTo>
                  <a:lnTo>
                    <a:pt x="498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62212" y="2140050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0" y="498081"/>
                  </a:moveTo>
                  <a:lnTo>
                    <a:pt x="2280" y="450112"/>
                  </a:lnTo>
                  <a:lnTo>
                    <a:pt x="8981" y="403434"/>
                  </a:lnTo>
                  <a:lnTo>
                    <a:pt x="19894" y="358254"/>
                  </a:lnTo>
                  <a:lnTo>
                    <a:pt x="34811" y="314782"/>
                  </a:lnTo>
                  <a:lnTo>
                    <a:pt x="53523" y="273226"/>
                  </a:lnTo>
                  <a:lnTo>
                    <a:pt x="75821" y="233795"/>
                  </a:lnTo>
                  <a:lnTo>
                    <a:pt x="101496" y="196698"/>
                  </a:lnTo>
                  <a:lnTo>
                    <a:pt x="130339" y="162143"/>
                  </a:lnTo>
                  <a:lnTo>
                    <a:pt x="162143" y="130339"/>
                  </a:lnTo>
                  <a:lnTo>
                    <a:pt x="196698" y="101496"/>
                  </a:lnTo>
                  <a:lnTo>
                    <a:pt x="233795" y="75821"/>
                  </a:lnTo>
                  <a:lnTo>
                    <a:pt x="273226" y="53523"/>
                  </a:lnTo>
                  <a:lnTo>
                    <a:pt x="314782" y="34811"/>
                  </a:lnTo>
                  <a:lnTo>
                    <a:pt x="358254" y="19894"/>
                  </a:lnTo>
                  <a:lnTo>
                    <a:pt x="403434" y="8981"/>
                  </a:lnTo>
                  <a:lnTo>
                    <a:pt x="450112" y="2280"/>
                  </a:lnTo>
                  <a:lnTo>
                    <a:pt x="498081" y="0"/>
                  </a:lnTo>
                  <a:lnTo>
                    <a:pt x="546047" y="2280"/>
                  </a:lnTo>
                  <a:lnTo>
                    <a:pt x="592724" y="8981"/>
                  </a:lnTo>
                  <a:lnTo>
                    <a:pt x="637902" y="19894"/>
                  </a:lnTo>
                  <a:lnTo>
                    <a:pt x="681372" y="34811"/>
                  </a:lnTo>
                  <a:lnTo>
                    <a:pt x="722927" y="53523"/>
                  </a:lnTo>
                  <a:lnTo>
                    <a:pt x="762357" y="75821"/>
                  </a:lnTo>
                  <a:lnTo>
                    <a:pt x="799453" y="101496"/>
                  </a:lnTo>
                  <a:lnTo>
                    <a:pt x="834008" y="130339"/>
                  </a:lnTo>
                  <a:lnTo>
                    <a:pt x="865811" y="162143"/>
                  </a:lnTo>
                  <a:lnTo>
                    <a:pt x="894654" y="196698"/>
                  </a:lnTo>
                  <a:lnTo>
                    <a:pt x="920329" y="233795"/>
                  </a:lnTo>
                  <a:lnTo>
                    <a:pt x="942627" y="273226"/>
                  </a:lnTo>
                  <a:lnTo>
                    <a:pt x="961338" y="314782"/>
                  </a:lnTo>
                  <a:lnTo>
                    <a:pt x="976255" y="358254"/>
                  </a:lnTo>
                  <a:lnTo>
                    <a:pt x="987168" y="403434"/>
                  </a:lnTo>
                  <a:lnTo>
                    <a:pt x="993869" y="450112"/>
                  </a:lnTo>
                  <a:lnTo>
                    <a:pt x="996149" y="498081"/>
                  </a:lnTo>
                  <a:lnTo>
                    <a:pt x="993869" y="546049"/>
                  </a:lnTo>
                  <a:lnTo>
                    <a:pt x="987168" y="592728"/>
                  </a:lnTo>
                  <a:lnTo>
                    <a:pt x="976255" y="637907"/>
                  </a:lnTo>
                  <a:lnTo>
                    <a:pt x="961338" y="681379"/>
                  </a:lnTo>
                  <a:lnTo>
                    <a:pt x="942627" y="722935"/>
                  </a:lnTo>
                  <a:lnTo>
                    <a:pt x="920329" y="762366"/>
                  </a:lnTo>
                  <a:lnTo>
                    <a:pt x="894654" y="799464"/>
                  </a:lnTo>
                  <a:lnTo>
                    <a:pt x="865811" y="834018"/>
                  </a:lnTo>
                  <a:lnTo>
                    <a:pt x="834008" y="865822"/>
                  </a:lnTo>
                  <a:lnTo>
                    <a:pt x="799453" y="894666"/>
                  </a:lnTo>
                  <a:lnTo>
                    <a:pt x="762357" y="920341"/>
                  </a:lnTo>
                  <a:lnTo>
                    <a:pt x="722927" y="942639"/>
                  </a:lnTo>
                  <a:lnTo>
                    <a:pt x="681372" y="961351"/>
                  </a:lnTo>
                  <a:lnTo>
                    <a:pt x="637902" y="976268"/>
                  </a:lnTo>
                  <a:lnTo>
                    <a:pt x="592724" y="987181"/>
                  </a:lnTo>
                  <a:lnTo>
                    <a:pt x="546047" y="993882"/>
                  </a:lnTo>
                  <a:lnTo>
                    <a:pt x="498081" y="996162"/>
                  </a:lnTo>
                  <a:lnTo>
                    <a:pt x="450112" y="993882"/>
                  </a:lnTo>
                  <a:lnTo>
                    <a:pt x="403434" y="987181"/>
                  </a:lnTo>
                  <a:lnTo>
                    <a:pt x="358254" y="976268"/>
                  </a:lnTo>
                  <a:lnTo>
                    <a:pt x="314782" y="961351"/>
                  </a:lnTo>
                  <a:lnTo>
                    <a:pt x="273226" y="942639"/>
                  </a:lnTo>
                  <a:lnTo>
                    <a:pt x="233795" y="920341"/>
                  </a:lnTo>
                  <a:lnTo>
                    <a:pt x="196698" y="894666"/>
                  </a:lnTo>
                  <a:lnTo>
                    <a:pt x="162143" y="865822"/>
                  </a:lnTo>
                  <a:lnTo>
                    <a:pt x="130339" y="834018"/>
                  </a:lnTo>
                  <a:lnTo>
                    <a:pt x="101496" y="799464"/>
                  </a:lnTo>
                  <a:lnTo>
                    <a:pt x="75821" y="762366"/>
                  </a:lnTo>
                  <a:lnTo>
                    <a:pt x="53523" y="722935"/>
                  </a:lnTo>
                  <a:lnTo>
                    <a:pt x="34811" y="681379"/>
                  </a:lnTo>
                  <a:lnTo>
                    <a:pt x="19894" y="637907"/>
                  </a:lnTo>
                  <a:lnTo>
                    <a:pt x="8981" y="592728"/>
                  </a:lnTo>
                  <a:lnTo>
                    <a:pt x="2280" y="546049"/>
                  </a:lnTo>
                  <a:lnTo>
                    <a:pt x="0" y="498081"/>
                  </a:lnTo>
                  <a:close/>
                </a:path>
              </a:pathLst>
            </a:custGeom>
            <a:ln w="50800">
              <a:solidFill>
                <a:srgbClr val="D2EAF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6637" y="2623724"/>
              <a:ext cx="141096" cy="14159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88996" y="2367343"/>
              <a:ext cx="347345" cy="378460"/>
            </a:xfrm>
            <a:custGeom>
              <a:avLst/>
              <a:gdLst/>
              <a:ahLst/>
              <a:cxnLst/>
              <a:rect l="l" t="t" r="r" b="b"/>
              <a:pathLst>
                <a:path w="347344" h="378460">
                  <a:moveTo>
                    <a:pt x="249413" y="0"/>
                  </a:moveTo>
                  <a:lnTo>
                    <a:pt x="249413" y="50355"/>
                  </a:lnTo>
                </a:path>
                <a:path w="347344" h="378460">
                  <a:moveTo>
                    <a:pt x="97526" y="0"/>
                  </a:moveTo>
                  <a:lnTo>
                    <a:pt x="97526" y="50355"/>
                  </a:lnTo>
                </a:path>
                <a:path w="347344" h="378460">
                  <a:moveTo>
                    <a:pt x="249548" y="25177"/>
                  </a:moveTo>
                  <a:lnTo>
                    <a:pt x="321715" y="25177"/>
                  </a:lnTo>
                  <a:lnTo>
                    <a:pt x="332468" y="27572"/>
                  </a:lnTo>
                  <a:lnTo>
                    <a:pt x="341072" y="33976"/>
                  </a:lnTo>
                  <a:lnTo>
                    <a:pt x="346337" y="43223"/>
                  </a:lnTo>
                  <a:lnTo>
                    <a:pt x="347075" y="54145"/>
                  </a:lnTo>
                  <a:lnTo>
                    <a:pt x="306607" y="335162"/>
                  </a:lnTo>
                  <a:lnTo>
                    <a:pt x="300655" y="352468"/>
                  </a:lnTo>
                  <a:lnTo>
                    <a:pt x="289341" y="365991"/>
                  </a:lnTo>
                  <a:lnTo>
                    <a:pt x="273980" y="374794"/>
                  </a:lnTo>
                  <a:lnTo>
                    <a:pt x="255888" y="377937"/>
                  </a:lnTo>
                  <a:lnTo>
                    <a:pt x="91186" y="377937"/>
                  </a:lnTo>
                  <a:lnTo>
                    <a:pt x="46533" y="351897"/>
                  </a:lnTo>
                  <a:lnTo>
                    <a:pt x="0" y="54145"/>
                  </a:lnTo>
                  <a:lnTo>
                    <a:pt x="1306" y="43223"/>
                  </a:lnTo>
                  <a:lnTo>
                    <a:pt x="6508" y="33976"/>
                  </a:lnTo>
                  <a:lnTo>
                    <a:pt x="14795" y="27572"/>
                  </a:lnTo>
                  <a:lnTo>
                    <a:pt x="25359" y="25177"/>
                  </a:lnTo>
                  <a:lnTo>
                    <a:pt x="97526" y="25177"/>
                  </a:lnTo>
                </a:path>
              </a:pathLst>
            </a:custGeom>
            <a:ln w="29728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03" y="2604527"/>
              <a:ext cx="181615" cy="18106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962601" y="2745416"/>
              <a:ext cx="304165" cy="176530"/>
            </a:xfrm>
            <a:custGeom>
              <a:avLst/>
              <a:gdLst/>
              <a:ahLst/>
              <a:cxnLst/>
              <a:rect l="l" t="t" r="r" b="b"/>
              <a:pathLst>
                <a:path w="304165" h="176530">
                  <a:moveTo>
                    <a:pt x="0" y="0"/>
                  </a:moveTo>
                  <a:lnTo>
                    <a:pt x="0" y="25177"/>
                  </a:lnTo>
                  <a:lnTo>
                    <a:pt x="7781" y="72818"/>
                  </a:lnTo>
                  <a:lnTo>
                    <a:pt x="29425" y="114306"/>
                  </a:lnTo>
                  <a:lnTo>
                    <a:pt x="62381" y="147093"/>
                  </a:lnTo>
                  <a:lnTo>
                    <a:pt x="104097" y="168633"/>
                  </a:lnTo>
                  <a:lnTo>
                    <a:pt x="152022" y="176379"/>
                  </a:lnTo>
                  <a:lnTo>
                    <a:pt x="199947" y="168633"/>
                  </a:lnTo>
                  <a:lnTo>
                    <a:pt x="241663" y="147093"/>
                  </a:lnTo>
                  <a:lnTo>
                    <a:pt x="274619" y="114306"/>
                  </a:lnTo>
                  <a:lnTo>
                    <a:pt x="296263" y="72818"/>
                  </a:lnTo>
                  <a:lnTo>
                    <a:pt x="304044" y="25177"/>
                  </a:lnTo>
                </a:path>
              </a:pathLst>
            </a:custGeom>
            <a:ln w="29753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06716" y="2140050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498081" y="0"/>
                  </a:moveTo>
                  <a:lnTo>
                    <a:pt x="450112" y="2280"/>
                  </a:lnTo>
                  <a:lnTo>
                    <a:pt x="403434" y="8981"/>
                  </a:lnTo>
                  <a:lnTo>
                    <a:pt x="358254" y="19894"/>
                  </a:lnTo>
                  <a:lnTo>
                    <a:pt x="314782" y="34811"/>
                  </a:lnTo>
                  <a:lnTo>
                    <a:pt x="273226" y="53523"/>
                  </a:lnTo>
                  <a:lnTo>
                    <a:pt x="233795" y="75821"/>
                  </a:lnTo>
                  <a:lnTo>
                    <a:pt x="196698" y="101496"/>
                  </a:lnTo>
                  <a:lnTo>
                    <a:pt x="162143" y="130339"/>
                  </a:lnTo>
                  <a:lnTo>
                    <a:pt x="130339" y="162143"/>
                  </a:lnTo>
                  <a:lnTo>
                    <a:pt x="101496" y="196698"/>
                  </a:lnTo>
                  <a:lnTo>
                    <a:pt x="75821" y="233795"/>
                  </a:lnTo>
                  <a:lnTo>
                    <a:pt x="53523" y="273226"/>
                  </a:lnTo>
                  <a:lnTo>
                    <a:pt x="34811" y="314782"/>
                  </a:lnTo>
                  <a:lnTo>
                    <a:pt x="19894" y="358254"/>
                  </a:lnTo>
                  <a:lnTo>
                    <a:pt x="8981" y="403434"/>
                  </a:lnTo>
                  <a:lnTo>
                    <a:pt x="2280" y="450112"/>
                  </a:lnTo>
                  <a:lnTo>
                    <a:pt x="0" y="498081"/>
                  </a:lnTo>
                  <a:lnTo>
                    <a:pt x="2280" y="546049"/>
                  </a:lnTo>
                  <a:lnTo>
                    <a:pt x="8981" y="592728"/>
                  </a:lnTo>
                  <a:lnTo>
                    <a:pt x="19894" y="637907"/>
                  </a:lnTo>
                  <a:lnTo>
                    <a:pt x="34811" y="681379"/>
                  </a:lnTo>
                  <a:lnTo>
                    <a:pt x="53523" y="722935"/>
                  </a:lnTo>
                  <a:lnTo>
                    <a:pt x="75821" y="762366"/>
                  </a:lnTo>
                  <a:lnTo>
                    <a:pt x="101496" y="799464"/>
                  </a:lnTo>
                  <a:lnTo>
                    <a:pt x="130339" y="834018"/>
                  </a:lnTo>
                  <a:lnTo>
                    <a:pt x="162143" y="865822"/>
                  </a:lnTo>
                  <a:lnTo>
                    <a:pt x="196698" y="894666"/>
                  </a:lnTo>
                  <a:lnTo>
                    <a:pt x="233795" y="920341"/>
                  </a:lnTo>
                  <a:lnTo>
                    <a:pt x="273226" y="942639"/>
                  </a:lnTo>
                  <a:lnTo>
                    <a:pt x="314782" y="961351"/>
                  </a:lnTo>
                  <a:lnTo>
                    <a:pt x="358254" y="976268"/>
                  </a:lnTo>
                  <a:lnTo>
                    <a:pt x="403434" y="987181"/>
                  </a:lnTo>
                  <a:lnTo>
                    <a:pt x="450112" y="993882"/>
                  </a:lnTo>
                  <a:lnTo>
                    <a:pt x="498081" y="996162"/>
                  </a:lnTo>
                  <a:lnTo>
                    <a:pt x="546047" y="993882"/>
                  </a:lnTo>
                  <a:lnTo>
                    <a:pt x="592724" y="987181"/>
                  </a:lnTo>
                  <a:lnTo>
                    <a:pt x="637902" y="976268"/>
                  </a:lnTo>
                  <a:lnTo>
                    <a:pt x="681372" y="961351"/>
                  </a:lnTo>
                  <a:lnTo>
                    <a:pt x="722927" y="942639"/>
                  </a:lnTo>
                  <a:lnTo>
                    <a:pt x="762357" y="920341"/>
                  </a:lnTo>
                  <a:lnTo>
                    <a:pt x="799453" y="894666"/>
                  </a:lnTo>
                  <a:lnTo>
                    <a:pt x="834008" y="865822"/>
                  </a:lnTo>
                  <a:lnTo>
                    <a:pt x="865811" y="834018"/>
                  </a:lnTo>
                  <a:lnTo>
                    <a:pt x="894654" y="799464"/>
                  </a:lnTo>
                  <a:lnTo>
                    <a:pt x="920329" y="762366"/>
                  </a:lnTo>
                  <a:lnTo>
                    <a:pt x="942627" y="722935"/>
                  </a:lnTo>
                  <a:lnTo>
                    <a:pt x="961338" y="681379"/>
                  </a:lnTo>
                  <a:lnTo>
                    <a:pt x="976255" y="637907"/>
                  </a:lnTo>
                  <a:lnTo>
                    <a:pt x="987168" y="592728"/>
                  </a:lnTo>
                  <a:lnTo>
                    <a:pt x="993869" y="546049"/>
                  </a:lnTo>
                  <a:lnTo>
                    <a:pt x="996149" y="498081"/>
                  </a:lnTo>
                  <a:lnTo>
                    <a:pt x="993869" y="450112"/>
                  </a:lnTo>
                  <a:lnTo>
                    <a:pt x="987168" y="403434"/>
                  </a:lnTo>
                  <a:lnTo>
                    <a:pt x="976255" y="358254"/>
                  </a:lnTo>
                  <a:lnTo>
                    <a:pt x="961338" y="314782"/>
                  </a:lnTo>
                  <a:lnTo>
                    <a:pt x="942627" y="273226"/>
                  </a:lnTo>
                  <a:lnTo>
                    <a:pt x="920329" y="233795"/>
                  </a:lnTo>
                  <a:lnTo>
                    <a:pt x="894654" y="196698"/>
                  </a:lnTo>
                  <a:lnTo>
                    <a:pt x="865811" y="162143"/>
                  </a:lnTo>
                  <a:lnTo>
                    <a:pt x="834008" y="130339"/>
                  </a:lnTo>
                  <a:lnTo>
                    <a:pt x="799453" y="101496"/>
                  </a:lnTo>
                  <a:lnTo>
                    <a:pt x="762357" y="75821"/>
                  </a:lnTo>
                  <a:lnTo>
                    <a:pt x="722927" y="53523"/>
                  </a:lnTo>
                  <a:lnTo>
                    <a:pt x="681372" y="34811"/>
                  </a:lnTo>
                  <a:lnTo>
                    <a:pt x="637902" y="19894"/>
                  </a:lnTo>
                  <a:lnTo>
                    <a:pt x="592724" y="8981"/>
                  </a:lnTo>
                  <a:lnTo>
                    <a:pt x="546047" y="2280"/>
                  </a:lnTo>
                  <a:lnTo>
                    <a:pt x="498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306716" y="2140050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0" y="498081"/>
                  </a:moveTo>
                  <a:lnTo>
                    <a:pt x="2280" y="450112"/>
                  </a:lnTo>
                  <a:lnTo>
                    <a:pt x="8981" y="403434"/>
                  </a:lnTo>
                  <a:lnTo>
                    <a:pt x="19894" y="358254"/>
                  </a:lnTo>
                  <a:lnTo>
                    <a:pt x="34811" y="314782"/>
                  </a:lnTo>
                  <a:lnTo>
                    <a:pt x="53523" y="273226"/>
                  </a:lnTo>
                  <a:lnTo>
                    <a:pt x="75821" y="233795"/>
                  </a:lnTo>
                  <a:lnTo>
                    <a:pt x="101496" y="196698"/>
                  </a:lnTo>
                  <a:lnTo>
                    <a:pt x="130339" y="162143"/>
                  </a:lnTo>
                  <a:lnTo>
                    <a:pt x="162143" y="130339"/>
                  </a:lnTo>
                  <a:lnTo>
                    <a:pt x="196698" y="101496"/>
                  </a:lnTo>
                  <a:lnTo>
                    <a:pt x="233795" y="75821"/>
                  </a:lnTo>
                  <a:lnTo>
                    <a:pt x="273226" y="53523"/>
                  </a:lnTo>
                  <a:lnTo>
                    <a:pt x="314782" y="34811"/>
                  </a:lnTo>
                  <a:lnTo>
                    <a:pt x="358254" y="19894"/>
                  </a:lnTo>
                  <a:lnTo>
                    <a:pt x="403434" y="8981"/>
                  </a:lnTo>
                  <a:lnTo>
                    <a:pt x="450112" y="2280"/>
                  </a:lnTo>
                  <a:lnTo>
                    <a:pt x="498081" y="0"/>
                  </a:lnTo>
                  <a:lnTo>
                    <a:pt x="546047" y="2280"/>
                  </a:lnTo>
                  <a:lnTo>
                    <a:pt x="592724" y="8981"/>
                  </a:lnTo>
                  <a:lnTo>
                    <a:pt x="637902" y="19894"/>
                  </a:lnTo>
                  <a:lnTo>
                    <a:pt x="681372" y="34811"/>
                  </a:lnTo>
                  <a:lnTo>
                    <a:pt x="722927" y="53523"/>
                  </a:lnTo>
                  <a:lnTo>
                    <a:pt x="762357" y="75821"/>
                  </a:lnTo>
                  <a:lnTo>
                    <a:pt x="799453" y="101496"/>
                  </a:lnTo>
                  <a:lnTo>
                    <a:pt x="834008" y="130339"/>
                  </a:lnTo>
                  <a:lnTo>
                    <a:pt x="865811" y="162143"/>
                  </a:lnTo>
                  <a:lnTo>
                    <a:pt x="894654" y="196698"/>
                  </a:lnTo>
                  <a:lnTo>
                    <a:pt x="920329" y="233795"/>
                  </a:lnTo>
                  <a:lnTo>
                    <a:pt x="942627" y="273226"/>
                  </a:lnTo>
                  <a:lnTo>
                    <a:pt x="961338" y="314782"/>
                  </a:lnTo>
                  <a:lnTo>
                    <a:pt x="976255" y="358254"/>
                  </a:lnTo>
                  <a:lnTo>
                    <a:pt x="987168" y="403434"/>
                  </a:lnTo>
                  <a:lnTo>
                    <a:pt x="993869" y="450112"/>
                  </a:lnTo>
                  <a:lnTo>
                    <a:pt x="996149" y="498081"/>
                  </a:lnTo>
                  <a:lnTo>
                    <a:pt x="993869" y="546049"/>
                  </a:lnTo>
                  <a:lnTo>
                    <a:pt x="987168" y="592728"/>
                  </a:lnTo>
                  <a:lnTo>
                    <a:pt x="976255" y="637907"/>
                  </a:lnTo>
                  <a:lnTo>
                    <a:pt x="961338" y="681379"/>
                  </a:lnTo>
                  <a:lnTo>
                    <a:pt x="942627" y="722935"/>
                  </a:lnTo>
                  <a:lnTo>
                    <a:pt x="920329" y="762366"/>
                  </a:lnTo>
                  <a:lnTo>
                    <a:pt x="894654" y="799464"/>
                  </a:lnTo>
                  <a:lnTo>
                    <a:pt x="865811" y="834018"/>
                  </a:lnTo>
                  <a:lnTo>
                    <a:pt x="834008" y="865822"/>
                  </a:lnTo>
                  <a:lnTo>
                    <a:pt x="799453" y="894666"/>
                  </a:lnTo>
                  <a:lnTo>
                    <a:pt x="762357" y="920341"/>
                  </a:lnTo>
                  <a:lnTo>
                    <a:pt x="722927" y="942639"/>
                  </a:lnTo>
                  <a:lnTo>
                    <a:pt x="681372" y="961351"/>
                  </a:lnTo>
                  <a:lnTo>
                    <a:pt x="637902" y="976268"/>
                  </a:lnTo>
                  <a:lnTo>
                    <a:pt x="592724" y="987181"/>
                  </a:lnTo>
                  <a:lnTo>
                    <a:pt x="546047" y="993882"/>
                  </a:lnTo>
                  <a:lnTo>
                    <a:pt x="498081" y="996162"/>
                  </a:lnTo>
                  <a:lnTo>
                    <a:pt x="450112" y="993882"/>
                  </a:lnTo>
                  <a:lnTo>
                    <a:pt x="403434" y="987181"/>
                  </a:lnTo>
                  <a:lnTo>
                    <a:pt x="358254" y="976268"/>
                  </a:lnTo>
                  <a:lnTo>
                    <a:pt x="314782" y="961351"/>
                  </a:lnTo>
                  <a:lnTo>
                    <a:pt x="273226" y="942639"/>
                  </a:lnTo>
                  <a:lnTo>
                    <a:pt x="233795" y="920341"/>
                  </a:lnTo>
                  <a:lnTo>
                    <a:pt x="196698" y="894666"/>
                  </a:lnTo>
                  <a:lnTo>
                    <a:pt x="162143" y="865822"/>
                  </a:lnTo>
                  <a:lnTo>
                    <a:pt x="130339" y="834018"/>
                  </a:lnTo>
                  <a:lnTo>
                    <a:pt x="101496" y="799464"/>
                  </a:lnTo>
                  <a:lnTo>
                    <a:pt x="75821" y="762366"/>
                  </a:lnTo>
                  <a:lnTo>
                    <a:pt x="53523" y="722935"/>
                  </a:lnTo>
                  <a:lnTo>
                    <a:pt x="34811" y="681379"/>
                  </a:lnTo>
                  <a:lnTo>
                    <a:pt x="19894" y="637907"/>
                  </a:lnTo>
                  <a:lnTo>
                    <a:pt x="8981" y="592728"/>
                  </a:lnTo>
                  <a:lnTo>
                    <a:pt x="2280" y="546049"/>
                  </a:lnTo>
                  <a:lnTo>
                    <a:pt x="0" y="498081"/>
                  </a:lnTo>
                  <a:close/>
                </a:path>
              </a:pathLst>
            </a:custGeom>
            <a:ln w="50800">
              <a:solidFill>
                <a:srgbClr val="D2EA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545442" y="2355497"/>
              <a:ext cx="541655" cy="542925"/>
            </a:xfrm>
            <a:custGeom>
              <a:avLst/>
              <a:gdLst/>
              <a:ahLst/>
              <a:cxnLst/>
              <a:rect l="l" t="t" r="r" b="b"/>
              <a:pathLst>
                <a:path w="541654" h="542925">
                  <a:moveTo>
                    <a:pt x="270574" y="113026"/>
                  </a:moveTo>
                  <a:lnTo>
                    <a:pt x="320495" y="121095"/>
                  </a:lnTo>
                  <a:lnTo>
                    <a:pt x="363848" y="143564"/>
                  </a:lnTo>
                  <a:lnTo>
                    <a:pt x="398033" y="177827"/>
                  </a:lnTo>
                  <a:lnTo>
                    <a:pt x="420451" y="221279"/>
                  </a:lnTo>
                  <a:lnTo>
                    <a:pt x="428502" y="271314"/>
                  </a:lnTo>
                  <a:lnTo>
                    <a:pt x="420451" y="321348"/>
                  </a:lnTo>
                  <a:lnTo>
                    <a:pt x="398033" y="364800"/>
                  </a:lnTo>
                  <a:lnTo>
                    <a:pt x="363848" y="399063"/>
                  </a:lnTo>
                  <a:lnTo>
                    <a:pt x="320495" y="421532"/>
                  </a:lnTo>
                  <a:lnTo>
                    <a:pt x="270574" y="429601"/>
                  </a:lnTo>
                  <a:lnTo>
                    <a:pt x="220666" y="421532"/>
                  </a:lnTo>
                  <a:lnTo>
                    <a:pt x="177343" y="399063"/>
                  </a:lnTo>
                  <a:lnTo>
                    <a:pt x="143194" y="364800"/>
                  </a:lnTo>
                  <a:lnTo>
                    <a:pt x="120807" y="321348"/>
                  </a:lnTo>
                  <a:lnTo>
                    <a:pt x="112770" y="271314"/>
                  </a:lnTo>
                  <a:lnTo>
                    <a:pt x="120819" y="221279"/>
                  </a:lnTo>
                  <a:lnTo>
                    <a:pt x="143230" y="177827"/>
                  </a:lnTo>
                  <a:lnTo>
                    <a:pt x="177397" y="143564"/>
                  </a:lnTo>
                  <a:lnTo>
                    <a:pt x="220713" y="121095"/>
                  </a:lnTo>
                  <a:lnTo>
                    <a:pt x="270574" y="113026"/>
                  </a:lnTo>
                  <a:close/>
                </a:path>
                <a:path w="541654" h="542925">
                  <a:moveTo>
                    <a:pt x="532635" y="203300"/>
                  </a:moveTo>
                  <a:lnTo>
                    <a:pt x="536308" y="219751"/>
                  </a:lnTo>
                  <a:lnTo>
                    <a:pt x="538974" y="236596"/>
                  </a:lnTo>
                  <a:lnTo>
                    <a:pt x="540599" y="253765"/>
                  </a:lnTo>
                  <a:lnTo>
                    <a:pt x="541148" y="271190"/>
                  </a:lnTo>
                  <a:lnTo>
                    <a:pt x="536788" y="319936"/>
                  </a:lnTo>
                  <a:lnTo>
                    <a:pt x="524217" y="365825"/>
                  </a:lnTo>
                  <a:lnTo>
                    <a:pt x="504198" y="408088"/>
                  </a:lnTo>
                  <a:lnTo>
                    <a:pt x="477495" y="445958"/>
                  </a:lnTo>
                  <a:lnTo>
                    <a:pt x="444872" y="478666"/>
                  </a:lnTo>
                  <a:lnTo>
                    <a:pt x="407093" y="505442"/>
                  </a:lnTo>
                  <a:lnTo>
                    <a:pt x="364920" y="525520"/>
                  </a:lnTo>
                  <a:lnTo>
                    <a:pt x="319118" y="538130"/>
                  </a:lnTo>
                  <a:lnTo>
                    <a:pt x="270451" y="542504"/>
                  </a:lnTo>
                  <a:lnTo>
                    <a:pt x="221791" y="538134"/>
                  </a:lnTo>
                  <a:lnTo>
                    <a:pt x="176012" y="525536"/>
                  </a:lnTo>
                  <a:lnTo>
                    <a:pt x="133872" y="505474"/>
                  </a:lnTo>
                  <a:lnTo>
                    <a:pt x="96132" y="478717"/>
                  </a:lnTo>
                  <a:lnTo>
                    <a:pt x="63550" y="446030"/>
                  </a:lnTo>
                  <a:lnTo>
                    <a:pt x="36886" y="408180"/>
                  </a:lnTo>
                  <a:lnTo>
                    <a:pt x="16900" y="365933"/>
                  </a:lnTo>
                  <a:lnTo>
                    <a:pt x="4351" y="320055"/>
                  </a:lnTo>
                  <a:lnTo>
                    <a:pt x="0" y="271314"/>
                  </a:lnTo>
                  <a:lnTo>
                    <a:pt x="4359" y="222568"/>
                  </a:lnTo>
                  <a:lnTo>
                    <a:pt x="16930" y="176679"/>
                  </a:lnTo>
                  <a:lnTo>
                    <a:pt x="36945" y="134415"/>
                  </a:lnTo>
                  <a:lnTo>
                    <a:pt x="63642" y="96546"/>
                  </a:lnTo>
                  <a:lnTo>
                    <a:pt x="96254" y="63838"/>
                  </a:lnTo>
                  <a:lnTo>
                    <a:pt x="134019" y="37061"/>
                  </a:lnTo>
                  <a:lnTo>
                    <a:pt x="176170" y="16984"/>
                  </a:lnTo>
                  <a:lnTo>
                    <a:pt x="221943" y="4374"/>
                  </a:lnTo>
                  <a:lnTo>
                    <a:pt x="270574" y="0"/>
                  </a:lnTo>
                  <a:lnTo>
                    <a:pt x="288011" y="550"/>
                  </a:lnTo>
                  <a:lnTo>
                    <a:pt x="305136" y="2179"/>
                  </a:lnTo>
                  <a:lnTo>
                    <a:pt x="321914" y="4851"/>
                  </a:lnTo>
                  <a:lnTo>
                    <a:pt x="338310" y="8532"/>
                  </a:lnTo>
                </a:path>
              </a:pathLst>
            </a:custGeom>
            <a:ln w="27174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816139" y="2265100"/>
              <a:ext cx="361315" cy="361950"/>
            </a:xfrm>
            <a:custGeom>
              <a:avLst/>
              <a:gdLst/>
              <a:ahLst/>
              <a:cxnLst/>
              <a:rect l="l" t="t" r="r" b="b"/>
              <a:pathLst>
                <a:path w="361315" h="361950">
                  <a:moveTo>
                    <a:pt x="0" y="361711"/>
                  </a:moveTo>
                  <a:lnTo>
                    <a:pt x="360765" y="0"/>
                  </a:lnTo>
                </a:path>
              </a:pathLst>
            </a:custGeom>
            <a:ln w="27174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0356" y="2228883"/>
              <a:ext cx="252715" cy="25322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7297" y="2561658"/>
              <a:ext cx="228036" cy="24296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562212" y="3639994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498081" y="0"/>
                  </a:moveTo>
                  <a:lnTo>
                    <a:pt x="450112" y="2280"/>
                  </a:lnTo>
                  <a:lnTo>
                    <a:pt x="403434" y="8981"/>
                  </a:lnTo>
                  <a:lnTo>
                    <a:pt x="358254" y="19894"/>
                  </a:lnTo>
                  <a:lnTo>
                    <a:pt x="314782" y="34811"/>
                  </a:lnTo>
                  <a:lnTo>
                    <a:pt x="273226" y="53523"/>
                  </a:lnTo>
                  <a:lnTo>
                    <a:pt x="233795" y="75821"/>
                  </a:lnTo>
                  <a:lnTo>
                    <a:pt x="196698" y="101496"/>
                  </a:lnTo>
                  <a:lnTo>
                    <a:pt x="162143" y="130339"/>
                  </a:lnTo>
                  <a:lnTo>
                    <a:pt x="130339" y="162143"/>
                  </a:lnTo>
                  <a:lnTo>
                    <a:pt x="101496" y="196698"/>
                  </a:lnTo>
                  <a:lnTo>
                    <a:pt x="75821" y="233795"/>
                  </a:lnTo>
                  <a:lnTo>
                    <a:pt x="53523" y="273226"/>
                  </a:lnTo>
                  <a:lnTo>
                    <a:pt x="34811" y="314782"/>
                  </a:lnTo>
                  <a:lnTo>
                    <a:pt x="19894" y="358254"/>
                  </a:lnTo>
                  <a:lnTo>
                    <a:pt x="8981" y="403434"/>
                  </a:lnTo>
                  <a:lnTo>
                    <a:pt x="2280" y="450112"/>
                  </a:lnTo>
                  <a:lnTo>
                    <a:pt x="0" y="498081"/>
                  </a:lnTo>
                  <a:lnTo>
                    <a:pt x="2280" y="546049"/>
                  </a:lnTo>
                  <a:lnTo>
                    <a:pt x="8981" y="592728"/>
                  </a:lnTo>
                  <a:lnTo>
                    <a:pt x="19894" y="637907"/>
                  </a:lnTo>
                  <a:lnTo>
                    <a:pt x="34811" y="681379"/>
                  </a:lnTo>
                  <a:lnTo>
                    <a:pt x="53523" y="722935"/>
                  </a:lnTo>
                  <a:lnTo>
                    <a:pt x="75821" y="762366"/>
                  </a:lnTo>
                  <a:lnTo>
                    <a:pt x="101496" y="799464"/>
                  </a:lnTo>
                  <a:lnTo>
                    <a:pt x="130339" y="834018"/>
                  </a:lnTo>
                  <a:lnTo>
                    <a:pt x="162143" y="865822"/>
                  </a:lnTo>
                  <a:lnTo>
                    <a:pt x="196698" y="894666"/>
                  </a:lnTo>
                  <a:lnTo>
                    <a:pt x="233795" y="920341"/>
                  </a:lnTo>
                  <a:lnTo>
                    <a:pt x="273226" y="942639"/>
                  </a:lnTo>
                  <a:lnTo>
                    <a:pt x="314782" y="961351"/>
                  </a:lnTo>
                  <a:lnTo>
                    <a:pt x="358254" y="976268"/>
                  </a:lnTo>
                  <a:lnTo>
                    <a:pt x="403434" y="987181"/>
                  </a:lnTo>
                  <a:lnTo>
                    <a:pt x="450112" y="993882"/>
                  </a:lnTo>
                  <a:lnTo>
                    <a:pt x="498081" y="996162"/>
                  </a:lnTo>
                  <a:lnTo>
                    <a:pt x="546047" y="993882"/>
                  </a:lnTo>
                  <a:lnTo>
                    <a:pt x="592724" y="987181"/>
                  </a:lnTo>
                  <a:lnTo>
                    <a:pt x="637902" y="976268"/>
                  </a:lnTo>
                  <a:lnTo>
                    <a:pt x="681372" y="961351"/>
                  </a:lnTo>
                  <a:lnTo>
                    <a:pt x="722927" y="942639"/>
                  </a:lnTo>
                  <a:lnTo>
                    <a:pt x="762357" y="920341"/>
                  </a:lnTo>
                  <a:lnTo>
                    <a:pt x="799453" y="894666"/>
                  </a:lnTo>
                  <a:lnTo>
                    <a:pt x="834008" y="865822"/>
                  </a:lnTo>
                  <a:lnTo>
                    <a:pt x="865811" y="834018"/>
                  </a:lnTo>
                  <a:lnTo>
                    <a:pt x="894654" y="799464"/>
                  </a:lnTo>
                  <a:lnTo>
                    <a:pt x="920329" y="762366"/>
                  </a:lnTo>
                  <a:lnTo>
                    <a:pt x="942627" y="722935"/>
                  </a:lnTo>
                  <a:lnTo>
                    <a:pt x="961338" y="681379"/>
                  </a:lnTo>
                  <a:lnTo>
                    <a:pt x="976255" y="637907"/>
                  </a:lnTo>
                  <a:lnTo>
                    <a:pt x="987168" y="592728"/>
                  </a:lnTo>
                  <a:lnTo>
                    <a:pt x="993869" y="546049"/>
                  </a:lnTo>
                  <a:lnTo>
                    <a:pt x="996149" y="498081"/>
                  </a:lnTo>
                  <a:lnTo>
                    <a:pt x="993869" y="450112"/>
                  </a:lnTo>
                  <a:lnTo>
                    <a:pt x="987168" y="403434"/>
                  </a:lnTo>
                  <a:lnTo>
                    <a:pt x="976255" y="358254"/>
                  </a:lnTo>
                  <a:lnTo>
                    <a:pt x="961338" y="314782"/>
                  </a:lnTo>
                  <a:lnTo>
                    <a:pt x="942627" y="273226"/>
                  </a:lnTo>
                  <a:lnTo>
                    <a:pt x="920329" y="233795"/>
                  </a:lnTo>
                  <a:lnTo>
                    <a:pt x="894654" y="196698"/>
                  </a:lnTo>
                  <a:lnTo>
                    <a:pt x="865811" y="162143"/>
                  </a:lnTo>
                  <a:lnTo>
                    <a:pt x="834008" y="130339"/>
                  </a:lnTo>
                  <a:lnTo>
                    <a:pt x="799453" y="101496"/>
                  </a:lnTo>
                  <a:lnTo>
                    <a:pt x="762357" y="75821"/>
                  </a:lnTo>
                  <a:lnTo>
                    <a:pt x="722927" y="53523"/>
                  </a:lnTo>
                  <a:lnTo>
                    <a:pt x="681372" y="34811"/>
                  </a:lnTo>
                  <a:lnTo>
                    <a:pt x="637902" y="19894"/>
                  </a:lnTo>
                  <a:lnTo>
                    <a:pt x="592724" y="8981"/>
                  </a:lnTo>
                  <a:lnTo>
                    <a:pt x="546047" y="2280"/>
                  </a:lnTo>
                  <a:lnTo>
                    <a:pt x="498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62212" y="3639994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0" y="498081"/>
                  </a:moveTo>
                  <a:lnTo>
                    <a:pt x="2280" y="450112"/>
                  </a:lnTo>
                  <a:lnTo>
                    <a:pt x="8981" y="403434"/>
                  </a:lnTo>
                  <a:lnTo>
                    <a:pt x="19894" y="358254"/>
                  </a:lnTo>
                  <a:lnTo>
                    <a:pt x="34811" y="314782"/>
                  </a:lnTo>
                  <a:lnTo>
                    <a:pt x="53523" y="273226"/>
                  </a:lnTo>
                  <a:lnTo>
                    <a:pt x="75821" y="233795"/>
                  </a:lnTo>
                  <a:lnTo>
                    <a:pt x="101496" y="196698"/>
                  </a:lnTo>
                  <a:lnTo>
                    <a:pt x="130339" y="162143"/>
                  </a:lnTo>
                  <a:lnTo>
                    <a:pt x="162143" y="130339"/>
                  </a:lnTo>
                  <a:lnTo>
                    <a:pt x="196698" y="101496"/>
                  </a:lnTo>
                  <a:lnTo>
                    <a:pt x="233795" y="75821"/>
                  </a:lnTo>
                  <a:lnTo>
                    <a:pt x="273226" y="53523"/>
                  </a:lnTo>
                  <a:lnTo>
                    <a:pt x="314782" y="34811"/>
                  </a:lnTo>
                  <a:lnTo>
                    <a:pt x="358254" y="19894"/>
                  </a:lnTo>
                  <a:lnTo>
                    <a:pt x="403434" y="8981"/>
                  </a:lnTo>
                  <a:lnTo>
                    <a:pt x="450112" y="2280"/>
                  </a:lnTo>
                  <a:lnTo>
                    <a:pt x="498081" y="0"/>
                  </a:lnTo>
                  <a:lnTo>
                    <a:pt x="546047" y="2280"/>
                  </a:lnTo>
                  <a:lnTo>
                    <a:pt x="592724" y="8981"/>
                  </a:lnTo>
                  <a:lnTo>
                    <a:pt x="637902" y="19894"/>
                  </a:lnTo>
                  <a:lnTo>
                    <a:pt x="681372" y="34811"/>
                  </a:lnTo>
                  <a:lnTo>
                    <a:pt x="722927" y="53523"/>
                  </a:lnTo>
                  <a:lnTo>
                    <a:pt x="762357" y="75821"/>
                  </a:lnTo>
                  <a:lnTo>
                    <a:pt x="799453" y="101496"/>
                  </a:lnTo>
                  <a:lnTo>
                    <a:pt x="834008" y="130339"/>
                  </a:lnTo>
                  <a:lnTo>
                    <a:pt x="865811" y="162143"/>
                  </a:lnTo>
                  <a:lnTo>
                    <a:pt x="894654" y="196698"/>
                  </a:lnTo>
                  <a:lnTo>
                    <a:pt x="920329" y="233795"/>
                  </a:lnTo>
                  <a:lnTo>
                    <a:pt x="942627" y="273226"/>
                  </a:lnTo>
                  <a:lnTo>
                    <a:pt x="961338" y="314782"/>
                  </a:lnTo>
                  <a:lnTo>
                    <a:pt x="976255" y="358254"/>
                  </a:lnTo>
                  <a:lnTo>
                    <a:pt x="987168" y="403434"/>
                  </a:lnTo>
                  <a:lnTo>
                    <a:pt x="993869" y="450112"/>
                  </a:lnTo>
                  <a:lnTo>
                    <a:pt x="996149" y="498081"/>
                  </a:lnTo>
                  <a:lnTo>
                    <a:pt x="993869" y="546049"/>
                  </a:lnTo>
                  <a:lnTo>
                    <a:pt x="987168" y="592728"/>
                  </a:lnTo>
                  <a:lnTo>
                    <a:pt x="976255" y="637907"/>
                  </a:lnTo>
                  <a:lnTo>
                    <a:pt x="961338" y="681379"/>
                  </a:lnTo>
                  <a:lnTo>
                    <a:pt x="942627" y="722935"/>
                  </a:lnTo>
                  <a:lnTo>
                    <a:pt x="920329" y="762366"/>
                  </a:lnTo>
                  <a:lnTo>
                    <a:pt x="894654" y="799464"/>
                  </a:lnTo>
                  <a:lnTo>
                    <a:pt x="865811" y="834018"/>
                  </a:lnTo>
                  <a:lnTo>
                    <a:pt x="834008" y="865822"/>
                  </a:lnTo>
                  <a:lnTo>
                    <a:pt x="799453" y="894666"/>
                  </a:lnTo>
                  <a:lnTo>
                    <a:pt x="762357" y="920341"/>
                  </a:lnTo>
                  <a:lnTo>
                    <a:pt x="722927" y="942639"/>
                  </a:lnTo>
                  <a:lnTo>
                    <a:pt x="681372" y="961351"/>
                  </a:lnTo>
                  <a:lnTo>
                    <a:pt x="637902" y="976268"/>
                  </a:lnTo>
                  <a:lnTo>
                    <a:pt x="592724" y="987181"/>
                  </a:lnTo>
                  <a:lnTo>
                    <a:pt x="546047" y="993882"/>
                  </a:lnTo>
                  <a:lnTo>
                    <a:pt x="498081" y="996162"/>
                  </a:lnTo>
                  <a:lnTo>
                    <a:pt x="450112" y="993882"/>
                  </a:lnTo>
                  <a:lnTo>
                    <a:pt x="403434" y="987181"/>
                  </a:lnTo>
                  <a:lnTo>
                    <a:pt x="358254" y="976268"/>
                  </a:lnTo>
                  <a:lnTo>
                    <a:pt x="314782" y="961351"/>
                  </a:lnTo>
                  <a:lnTo>
                    <a:pt x="273226" y="942639"/>
                  </a:lnTo>
                  <a:lnTo>
                    <a:pt x="233795" y="920341"/>
                  </a:lnTo>
                  <a:lnTo>
                    <a:pt x="196698" y="894666"/>
                  </a:lnTo>
                  <a:lnTo>
                    <a:pt x="162143" y="865822"/>
                  </a:lnTo>
                  <a:lnTo>
                    <a:pt x="130339" y="834018"/>
                  </a:lnTo>
                  <a:lnTo>
                    <a:pt x="101496" y="799464"/>
                  </a:lnTo>
                  <a:lnTo>
                    <a:pt x="75821" y="762366"/>
                  </a:lnTo>
                  <a:lnTo>
                    <a:pt x="53523" y="722935"/>
                  </a:lnTo>
                  <a:lnTo>
                    <a:pt x="34811" y="681379"/>
                  </a:lnTo>
                  <a:lnTo>
                    <a:pt x="19894" y="637907"/>
                  </a:lnTo>
                  <a:lnTo>
                    <a:pt x="8981" y="592728"/>
                  </a:lnTo>
                  <a:lnTo>
                    <a:pt x="2280" y="546049"/>
                  </a:lnTo>
                  <a:lnTo>
                    <a:pt x="0" y="498081"/>
                  </a:lnTo>
                  <a:close/>
                </a:path>
              </a:pathLst>
            </a:custGeom>
            <a:ln w="50800">
              <a:solidFill>
                <a:srgbClr val="D2EAF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446" y="3855082"/>
              <a:ext cx="155992" cy="15462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719658" y="4043990"/>
              <a:ext cx="193675" cy="303530"/>
            </a:xfrm>
            <a:custGeom>
              <a:avLst/>
              <a:gdLst/>
              <a:ahLst/>
              <a:cxnLst/>
              <a:rect l="l" t="t" r="r" b="b"/>
              <a:pathLst>
                <a:path w="193675" h="303529">
                  <a:moveTo>
                    <a:pt x="145176" y="303233"/>
                  </a:moveTo>
                  <a:lnTo>
                    <a:pt x="48392" y="303233"/>
                  </a:lnTo>
                  <a:lnTo>
                    <a:pt x="48392" y="175556"/>
                  </a:lnTo>
                  <a:lnTo>
                    <a:pt x="0" y="175556"/>
                  </a:lnTo>
                  <a:lnTo>
                    <a:pt x="0" y="63838"/>
                  </a:lnTo>
                  <a:lnTo>
                    <a:pt x="5077" y="39010"/>
                  </a:lnTo>
                  <a:lnTo>
                    <a:pt x="18916" y="18716"/>
                  </a:lnTo>
                  <a:lnTo>
                    <a:pt x="39428" y="5023"/>
                  </a:lnTo>
                  <a:lnTo>
                    <a:pt x="64523" y="0"/>
                  </a:lnTo>
                  <a:lnTo>
                    <a:pt x="129046" y="0"/>
                  </a:lnTo>
                  <a:lnTo>
                    <a:pt x="154140" y="5023"/>
                  </a:lnTo>
                  <a:lnTo>
                    <a:pt x="174652" y="18716"/>
                  </a:lnTo>
                  <a:lnTo>
                    <a:pt x="188491" y="39010"/>
                  </a:lnTo>
                  <a:lnTo>
                    <a:pt x="193569" y="63838"/>
                  </a:lnTo>
                  <a:lnTo>
                    <a:pt x="193569" y="175556"/>
                  </a:lnTo>
                  <a:lnTo>
                    <a:pt x="145176" y="175556"/>
                  </a:lnTo>
                  <a:lnTo>
                    <a:pt x="145176" y="303233"/>
                  </a:lnTo>
                  <a:close/>
                </a:path>
              </a:pathLst>
            </a:custGeom>
            <a:ln w="27006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15689" y="3999766"/>
              <a:ext cx="497840" cy="347345"/>
            </a:xfrm>
            <a:custGeom>
              <a:avLst/>
              <a:gdLst/>
              <a:ahLst/>
              <a:cxnLst/>
              <a:rect l="l" t="t" r="r" b="b"/>
              <a:pathLst>
                <a:path w="497840" h="347345">
                  <a:moveTo>
                    <a:pt x="342439" y="276065"/>
                  </a:moveTo>
                  <a:lnTo>
                    <a:pt x="431836" y="276065"/>
                  </a:lnTo>
                </a:path>
                <a:path w="497840" h="347345">
                  <a:moveTo>
                    <a:pt x="342439" y="217344"/>
                  </a:moveTo>
                  <a:lnTo>
                    <a:pt x="431836" y="217344"/>
                  </a:lnTo>
                </a:path>
                <a:path w="497840" h="347345">
                  <a:moveTo>
                    <a:pt x="63414" y="276065"/>
                  </a:moveTo>
                  <a:lnTo>
                    <a:pt x="284073" y="276065"/>
                  </a:lnTo>
                </a:path>
                <a:path w="497840" h="347345">
                  <a:moveTo>
                    <a:pt x="63414" y="217344"/>
                  </a:moveTo>
                  <a:lnTo>
                    <a:pt x="284073" y="217344"/>
                  </a:lnTo>
                </a:path>
                <a:path w="497840" h="347345">
                  <a:moveTo>
                    <a:pt x="45190" y="121"/>
                  </a:moveTo>
                  <a:lnTo>
                    <a:pt x="452153" y="121"/>
                  </a:lnTo>
                  <a:lnTo>
                    <a:pt x="493798" y="25049"/>
                  </a:lnTo>
                  <a:lnTo>
                    <a:pt x="497344" y="40934"/>
                  </a:lnTo>
                  <a:lnTo>
                    <a:pt x="497344" y="305914"/>
                  </a:lnTo>
                  <a:lnTo>
                    <a:pt x="493798" y="321799"/>
                  </a:lnTo>
                  <a:lnTo>
                    <a:pt x="484122" y="334772"/>
                  </a:lnTo>
                  <a:lnTo>
                    <a:pt x="469760" y="343519"/>
                  </a:lnTo>
                  <a:lnTo>
                    <a:pt x="452153" y="346727"/>
                  </a:lnTo>
                  <a:lnTo>
                    <a:pt x="45190" y="346727"/>
                  </a:lnTo>
                  <a:lnTo>
                    <a:pt x="27584" y="343519"/>
                  </a:lnTo>
                  <a:lnTo>
                    <a:pt x="13221" y="334772"/>
                  </a:lnTo>
                  <a:lnTo>
                    <a:pt x="3545" y="321799"/>
                  </a:lnTo>
                  <a:lnTo>
                    <a:pt x="0" y="305914"/>
                  </a:lnTo>
                  <a:lnTo>
                    <a:pt x="0" y="40812"/>
                  </a:lnTo>
                  <a:lnTo>
                    <a:pt x="3545" y="24927"/>
                  </a:lnTo>
                  <a:lnTo>
                    <a:pt x="13221" y="11954"/>
                  </a:lnTo>
                  <a:lnTo>
                    <a:pt x="27584" y="3207"/>
                  </a:lnTo>
                  <a:lnTo>
                    <a:pt x="45190" y="0"/>
                  </a:lnTo>
                  <a:close/>
                </a:path>
              </a:pathLst>
            </a:custGeom>
            <a:ln w="26946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730" y="4047482"/>
              <a:ext cx="211605" cy="10798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410078" y="3639994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498081" y="0"/>
                  </a:moveTo>
                  <a:lnTo>
                    <a:pt x="450112" y="2280"/>
                  </a:lnTo>
                  <a:lnTo>
                    <a:pt x="403434" y="8981"/>
                  </a:lnTo>
                  <a:lnTo>
                    <a:pt x="358254" y="19894"/>
                  </a:lnTo>
                  <a:lnTo>
                    <a:pt x="314782" y="34811"/>
                  </a:lnTo>
                  <a:lnTo>
                    <a:pt x="273226" y="53523"/>
                  </a:lnTo>
                  <a:lnTo>
                    <a:pt x="233795" y="75821"/>
                  </a:lnTo>
                  <a:lnTo>
                    <a:pt x="196698" y="101496"/>
                  </a:lnTo>
                  <a:lnTo>
                    <a:pt x="162143" y="130339"/>
                  </a:lnTo>
                  <a:lnTo>
                    <a:pt x="130339" y="162143"/>
                  </a:lnTo>
                  <a:lnTo>
                    <a:pt x="101496" y="196698"/>
                  </a:lnTo>
                  <a:lnTo>
                    <a:pt x="75821" y="233795"/>
                  </a:lnTo>
                  <a:lnTo>
                    <a:pt x="53523" y="273226"/>
                  </a:lnTo>
                  <a:lnTo>
                    <a:pt x="34811" y="314782"/>
                  </a:lnTo>
                  <a:lnTo>
                    <a:pt x="19894" y="358254"/>
                  </a:lnTo>
                  <a:lnTo>
                    <a:pt x="8981" y="403434"/>
                  </a:lnTo>
                  <a:lnTo>
                    <a:pt x="2280" y="450112"/>
                  </a:lnTo>
                  <a:lnTo>
                    <a:pt x="0" y="498081"/>
                  </a:lnTo>
                  <a:lnTo>
                    <a:pt x="2280" y="546049"/>
                  </a:lnTo>
                  <a:lnTo>
                    <a:pt x="8981" y="592728"/>
                  </a:lnTo>
                  <a:lnTo>
                    <a:pt x="19894" y="637907"/>
                  </a:lnTo>
                  <a:lnTo>
                    <a:pt x="34811" y="681379"/>
                  </a:lnTo>
                  <a:lnTo>
                    <a:pt x="53523" y="722935"/>
                  </a:lnTo>
                  <a:lnTo>
                    <a:pt x="75821" y="762366"/>
                  </a:lnTo>
                  <a:lnTo>
                    <a:pt x="101496" y="799464"/>
                  </a:lnTo>
                  <a:lnTo>
                    <a:pt x="130339" y="834018"/>
                  </a:lnTo>
                  <a:lnTo>
                    <a:pt x="162143" y="865822"/>
                  </a:lnTo>
                  <a:lnTo>
                    <a:pt x="196698" y="894666"/>
                  </a:lnTo>
                  <a:lnTo>
                    <a:pt x="233795" y="920341"/>
                  </a:lnTo>
                  <a:lnTo>
                    <a:pt x="273226" y="942639"/>
                  </a:lnTo>
                  <a:lnTo>
                    <a:pt x="314782" y="961351"/>
                  </a:lnTo>
                  <a:lnTo>
                    <a:pt x="358254" y="976268"/>
                  </a:lnTo>
                  <a:lnTo>
                    <a:pt x="403434" y="987181"/>
                  </a:lnTo>
                  <a:lnTo>
                    <a:pt x="450112" y="993882"/>
                  </a:lnTo>
                  <a:lnTo>
                    <a:pt x="498081" y="996162"/>
                  </a:lnTo>
                  <a:lnTo>
                    <a:pt x="546047" y="993882"/>
                  </a:lnTo>
                  <a:lnTo>
                    <a:pt x="592724" y="987181"/>
                  </a:lnTo>
                  <a:lnTo>
                    <a:pt x="637902" y="976268"/>
                  </a:lnTo>
                  <a:lnTo>
                    <a:pt x="681372" y="961351"/>
                  </a:lnTo>
                  <a:lnTo>
                    <a:pt x="722927" y="942639"/>
                  </a:lnTo>
                  <a:lnTo>
                    <a:pt x="762357" y="920341"/>
                  </a:lnTo>
                  <a:lnTo>
                    <a:pt x="799453" y="894666"/>
                  </a:lnTo>
                  <a:lnTo>
                    <a:pt x="834008" y="865822"/>
                  </a:lnTo>
                  <a:lnTo>
                    <a:pt x="865811" y="834018"/>
                  </a:lnTo>
                  <a:lnTo>
                    <a:pt x="894654" y="799464"/>
                  </a:lnTo>
                  <a:lnTo>
                    <a:pt x="920329" y="762366"/>
                  </a:lnTo>
                  <a:lnTo>
                    <a:pt x="942627" y="722935"/>
                  </a:lnTo>
                  <a:lnTo>
                    <a:pt x="961338" y="681379"/>
                  </a:lnTo>
                  <a:lnTo>
                    <a:pt x="976255" y="637907"/>
                  </a:lnTo>
                  <a:lnTo>
                    <a:pt x="987168" y="592728"/>
                  </a:lnTo>
                  <a:lnTo>
                    <a:pt x="993869" y="546049"/>
                  </a:lnTo>
                  <a:lnTo>
                    <a:pt x="996149" y="498081"/>
                  </a:lnTo>
                  <a:lnTo>
                    <a:pt x="993869" y="450112"/>
                  </a:lnTo>
                  <a:lnTo>
                    <a:pt x="987168" y="403434"/>
                  </a:lnTo>
                  <a:lnTo>
                    <a:pt x="976255" y="358254"/>
                  </a:lnTo>
                  <a:lnTo>
                    <a:pt x="961338" y="314782"/>
                  </a:lnTo>
                  <a:lnTo>
                    <a:pt x="942627" y="273226"/>
                  </a:lnTo>
                  <a:lnTo>
                    <a:pt x="920329" y="233795"/>
                  </a:lnTo>
                  <a:lnTo>
                    <a:pt x="894654" y="196698"/>
                  </a:lnTo>
                  <a:lnTo>
                    <a:pt x="865811" y="162143"/>
                  </a:lnTo>
                  <a:lnTo>
                    <a:pt x="834008" y="130339"/>
                  </a:lnTo>
                  <a:lnTo>
                    <a:pt x="799453" y="101496"/>
                  </a:lnTo>
                  <a:lnTo>
                    <a:pt x="762357" y="75821"/>
                  </a:lnTo>
                  <a:lnTo>
                    <a:pt x="722927" y="53523"/>
                  </a:lnTo>
                  <a:lnTo>
                    <a:pt x="681372" y="34811"/>
                  </a:lnTo>
                  <a:lnTo>
                    <a:pt x="637902" y="19894"/>
                  </a:lnTo>
                  <a:lnTo>
                    <a:pt x="592724" y="8981"/>
                  </a:lnTo>
                  <a:lnTo>
                    <a:pt x="546047" y="2280"/>
                  </a:lnTo>
                  <a:lnTo>
                    <a:pt x="498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410078" y="3639994"/>
              <a:ext cx="996315" cy="996315"/>
            </a:xfrm>
            <a:custGeom>
              <a:avLst/>
              <a:gdLst/>
              <a:ahLst/>
              <a:cxnLst/>
              <a:rect l="l" t="t" r="r" b="b"/>
              <a:pathLst>
                <a:path w="996315" h="996314">
                  <a:moveTo>
                    <a:pt x="0" y="498081"/>
                  </a:moveTo>
                  <a:lnTo>
                    <a:pt x="2280" y="450112"/>
                  </a:lnTo>
                  <a:lnTo>
                    <a:pt x="8981" y="403434"/>
                  </a:lnTo>
                  <a:lnTo>
                    <a:pt x="19894" y="358254"/>
                  </a:lnTo>
                  <a:lnTo>
                    <a:pt x="34811" y="314782"/>
                  </a:lnTo>
                  <a:lnTo>
                    <a:pt x="53523" y="273226"/>
                  </a:lnTo>
                  <a:lnTo>
                    <a:pt x="75821" y="233795"/>
                  </a:lnTo>
                  <a:lnTo>
                    <a:pt x="101496" y="196698"/>
                  </a:lnTo>
                  <a:lnTo>
                    <a:pt x="130339" y="162143"/>
                  </a:lnTo>
                  <a:lnTo>
                    <a:pt x="162143" y="130339"/>
                  </a:lnTo>
                  <a:lnTo>
                    <a:pt x="196698" y="101496"/>
                  </a:lnTo>
                  <a:lnTo>
                    <a:pt x="233795" y="75821"/>
                  </a:lnTo>
                  <a:lnTo>
                    <a:pt x="273226" y="53523"/>
                  </a:lnTo>
                  <a:lnTo>
                    <a:pt x="314782" y="34811"/>
                  </a:lnTo>
                  <a:lnTo>
                    <a:pt x="358254" y="19894"/>
                  </a:lnTo>
                  <a:lnTo>
                    <a:pt x="403434" y="8981"/>
                  </a:lnTo>
                  <a:lnTo>
                    <a:pt x="450112" y="2280"/>
                  </a:lnTo>
                  <a:lnTo>
                    <a:pt x="498081" y="0"/>
                  </a:lnTo>
                  <a:lnTo>
                    <a:pt x="546047" y="2280"/>
                  </a:lnTo>
                  <a:lnTo>
                    <a:pt x="592724" y="8981"/>
                  </a:lnTo>
                  <a:lnTo>
                    <a:pt x="637902" y="19894"/>
                  </a:lnTo>
                  <a:lnTo>
                    <a:pt x="681372" y="34811"/>
                  </a:lnTo>
                  <a:lnTo>
                    <a:pt x="722927" y="53523"/>
                  </a:lnTo>
                  <a:lnTo>
                    <a:pt x="762357" y="75821"/>
                  </a:lnTo>
                  <a:lnTo>
                    <a:pt x="799453" y="101496"/>
                  </a:lnTo>
                  <a:lnTo>
                    <a:pt x="834008" y="130339"/>
                  </a:lnTo>
                  <a:lnTo>
                    <a:pt x="865811" y="162143"/>
                  </a:lnTo>
                  <a:lnTo>
                    <a:pt x="894654" y="196698"/>
                  </a:lnTo>
                  <a:lnTo>
                    <a:pt x="920329" y="233795"/>
                  </a:lnTo>
                  <a:lnTo>
                    <a:pt x="942627" y="273226"/>
                  </a:lnTo>
                  <a:lnTo>
                    <a:pt x="961338" y="314782"/>
                  </a:lnTo>
                  <a:lnTo>
                    <a:pt x="976255" y="358254"/>
                  </a:lnTo>
                  <a:lnTo>
                    <a:pt x="987168" y="403434"/>
                  </a:lnTo>
                  <a:lnTo>
                    <a:pt x="993869" y="450112"/>
                  </a:lnTo>
                  <a:lnTo>
                    <a:pt x="996149" y="498081"/>
                  </a:lnTo>
                  <a:lnTo>
                    <a:pt x="993869" y="546049"/>
                  </a:lnTo>
                  <a:lnTo>
                    <a:pt x="987168" y="592728"/>
                  </a:lnTo>
                  <a:lnTo>
                    <a:pt x="976255" y="637907"/>
                  </a:lnTo>
                  <a:lnTo>
                    <a:pt x="961338" y="681379"/>
                  </a:lnTo>
                  <a:lnTo>
                    <a:pt x="942627" y="722935"/>
                  </a:lnTo>
                  <a:lnTo>
                    <a:pt x="920329" y="762366"/>
                  </a:lnTo>
                  <a:lnTo>
                    <a:pt x="894654" y="799464"/>
                  </a:lnTo>
                  <a:lnTo>
                    <a:pt x="865811" y="834018"/>
                  </a:lnTo>
                  <a:lnTo>
                    <a:pt x="834008" y="865822"/>
                  </a:lnTo>
                  <a:lnTo>
                    <a:pt x="799453" y="894666"/>
                  </a:lnTo>
                  <a:lnTo>
                    <a:pt x="762357" y="920341"/>
                  </a:lnTo>
                  <a:lnTo>
                    <a:pt x="722927" y="942639"/>
                  </a:lnTo>
                  <a:lnTo>
                    <a:pt x="681372" y="961351"/>
                  </a:lnTo>
                  <a:lnTo>
                    <a:pt x="637902" y="976268"/>
                  </a:lnTo>
                  <a:lnTo>
                    <a:pt x="592724" y="987181"/>
                  </a:lnTo>
                  <a:lnTo>
                    <a:pt x="546047" y="993882"/>
                  </a:lnTo>
                  <a:lnTo>
                    <a:pt x="498081" y="996162"/>
                  </a:lnTo>
                  <a:lnTo>
                    <a:pt x="450112" y="993882"/>
                  </a:lnTo>
                  <a:lnTo>
                    <a:pt x="403434" y="987181"/>
                  </a:lnTo>
                  <a:lnTo>
                    <a:pt x="358254" y="976268"/>
                  </a:lnTo>
                  <a:lnTo>
                    <a:pt x="314782" y="961351"/>
                  </a:lnTo>
                  <a:lnTo>
                    <a:pt x="273226" y="942639"/>
                  </a:lnTo>
                  <a:lnTo>
                    <a:pt x="233795" y="920341"/>
                  </a:lnTo>
                  <a:lnTo>
                    <a:pt x="196698" y="894666"/>
                  </a:lnTo>
                  <a:lnTo>
                    <a:pt x="162143" y="865822"/>
                  </a:lnTo>
                  <a:lnTo>
                    <a:pt x="130339" y="834018"/>
                  </a:lnTo>
                  <a:lnTo>
                    <a:pt x="101496" y="799464"/>
                  </a:lnTo>
                  <a:lnTo>
                    <a:pt x="75821" y="762366"/>
                  </a:lnTo>
                  <a:lnTo>
                    <a:pt x="53523" y="722935"/>
                  </a:lnTo>
                  <a:lnTo>
                    <a:pt x="34811" y="681379"/>
                  </a:lnTo>
                  <a:lnTo>
                    <a:pt x="19894" y="637907"/>
                  </a:lnTo>
                  <a:lnTo>
                    <a:pt x="8981" y="592728"/>
                  </a:lnTo>
                  <a:lnTo>
                    <a:pt x="2280" y="546049"/>
                  </a:lnTo>
                  <a:lnTo>
                    <a:pt x="0" y="498081"/>
                  </a:lnTo>
                  <a:close/>
                </a:path>
              </a:pathLst>
            </a:custGeom>
            <a:ln w="50800">
              <a:solidFill>
                <a:srgbClr val="D2EA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591672" y="3880499"/>
              <a:ext cx="644525" cy="526415"/>
            </a:xfrm>
            <a:custGeom>
              <a:avLst/>
              <a:gdLst/>
              <a:ahLst/>
              <a:cxnLst/>
              <a:rect l="l" t="t" r="r" b="b"/>
              <a:pathLst>
                <a:path w="644525" h="526414">
                  <a:moveTo>
                    <a:pt x="153036" y="525777"/>
                  </a:moveTo>
                  <a:lnTo>
                    <a:pt x="223117" y="407281"/>
                  </a:lnTo>
                  <a:lnTo>
                    <a:pt x="228619" y="395398"/>
                  </a:lnTo>
                  <a:lnTo>
                    <a:pt x="231659" y="382821"/>
                  </a:lnTo>
                  <a:lnTo>
                    <a:pt x="232202" y="369918"/>
                  </a:lnTo>
                  <a:lnTo>
                    <a:pt x="230212" y="357062"/>
                  </a:lnTo>
                  <a:lnTo>
                    <a:pt x="189757" y="202200"/>
                  </a:lnTo>
                  <a:lnTo>
                    <a:pt x="181306" y="185053"/>
                  </a:lnTo>
                  <a:lnTo>
                    <a:pt x="167336" y="173102"/>
                  </a:lnTo>
                  <a:lnTo>
                    <a:pt x="149794" y="167412"/>
                  </a:lnTo>
                  <a:lnTo>
                    <a:pt x="130630" y="169051"/>
                  </a:lnTo>
                  <a:lnTo>
                    <a:pt x="114408" y="177502"/>
                  </a:lnTo>
                  <a:lnTo>
                    <a:pt x="102981" y="190929"/>
                  </a:lnTo>
                  <a:lnTo>
                    <a:pt x="97319" y="207579"/>
                  </a:lnTo>
                  <a:lnTo>
                    <a:pt x="98391" y="225702"/>
                  </a:lnTo>
                  <a:lnTo>
                    <a:pt x="133867" y="361762"/>
                  </a:lnTo>
                </a:path>
                <a:path w="644525" h="526414">
                  <a:moveTo>
                    <a:pt x="14991" y="445254"/>
                  </a:moveTo>
                  <a:lnTo>
                    <a:pt x="31298" y="417671"/>
                  </a:lnTo>
                  <a:lnTo>
                    <a:pt x="801" y="230154"/>
                  </a:lnTo>
                  <a:lnTo>
                    <a:pt x="0" y="219086"/>
                  </a:lnTo>
                  <a:lnTo>
                    <a:pt x="106357" y="23342"/>
                  </a:lnTo>
                  <a:lnTo>
                    <a:pt x="156508" y="0"/>
                  </a:lnTo>
                  <a:lnTo>
                    <a:pt x="175691" y="6768"/>
                  </a:lnTo>
                  <a:lnTo>
                    <a:pt x="190920" y="20132"/>
                  </a:lnTo>
                  <a:lnTo>
                    <a:pt x="199591" y="37428"/>
                  </a:lnTo>
                  <a:lnTo>
                    <a:pt x="201073" y="56463"/>
                  </a:lnTo>
                  <a:lnTo>
                    <a:pt x="194736" y="75045"/>
                  </a:lnTo>
                  <a:lnTo>
                    <a:pt x="140091" y="167319"/>
                  </a:lnTo>
                </a:path>
                <a:path w="644525" h="526414">
                  <a:moveTo>
                    <a:pt x="491365" y="525901"/>
                  </a:moveTo>
                  <a:lnTo>
                    <a:pt x="421285" y="407404"/>
                  </a:lnTo>
                  <a:lnTo>
                    <a:pt x="415782" y="395522"/>
                  </a:lnTo>
                  <a:lnTo>
                    <a:pt x="412742" y="382944"/>
                  </a:lnTo>
                  <a:lnTo>
                    <a:pt x="412200" y="370042"/>
                  </a:lnTo>
                  <a:lnTo>
                    <a:pt x="414189" y="357186"/>
                  </a:lnTo>
                  <a:lnTo>
                    <a:pt x="454644" y="202324"/>
                  </a:lnTo>
                  <a:lnTo>
                    <a:pt x="463095" y="185177"/>
                  </a:lnTo>
                  <a:lnTo>
                    <a:pt x="477066" y="173225"/>
                  </a:lnTo>
                  <a:lnTo>
                    <a:pt x="494607" y="167536"/>
                  </a:lnTo>
                  <a:lnTo>
                    <a:pt x="513771" y="169175"/>
                  </a:lnTo>
                  <a:lnTo>
                    <a:pt x="529992" y="177626"/>
                  </a:lnTo>
                  <a:lnTo>
                    <a:pt x="541405" y="191052"/>
                  </a:lnTo>
                  <a:lnTo>
                    <a:pt x="547030" y="207703"/>
                  </a:lnTo>
                  <a:lnTo>
                    <a:pt x="545886" y="225825"/>
                  </a:lnTo>
                  <a:lnTo>
                    <a:pt x="510410" y="361886"/>
                  </a:lnTo>
                </a:path>
                <a:path w="644525" h="526414">
                  <a:moveTo>
                    <a:pt x="629286" y="445377"/>
                  </a:moveTo>
                  <a:lnTo>
                    <a:pt x="612979" y="417794"/>
                  </a:lnTo>
                  <a:lnTo>
                    <a:pt x="643476" y="230278"/>
                  </a:lnTo>
                  <a:lnTo>
                    <a:pt x="644278" y="219210"/>
                  </a:lnTo>
                  <a:lnTo>
                    <a:pt x="538293" y="23466"/>
                  </a:lnTo>
                  <a:lnTo>
                    <a:pt x="488142" y="123"/>
                  </a:lnTo>
                  <a:lnTo>
                    <a:pt x="468959" y="6891"/>
                  </a:lnTo>
                  <a:lnTo>
                    <a:pt x="453730" y="20256"/>
                  </a:lnTo>
                  <a:lnTo>
                    <a:pt x="445060" y="37551"/>
                  </a:lnTo>
                  <a:lnTo>
                    <a:pt x="443578" y="56586"/>
                  </a:lnTo>
                  <a:lnTo>
                    <a:pt x="449914" y="75169"/>
                  </a:lnTo>
                  <a:lnTo>
                    <a:pt x="504560" y="167443"/>
                  </a:lnTo>
                </a:path>
              </a:pathLst>
            </a:custGeom>
            <a:ln w="27298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98035" y="3956124"/>
              <a:ext cx="230932" cy="206516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1807381" y="2185399"/>
            <a:ext cx="4800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Access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3358"/>
                </a:solidFill>
                <a:latin typeface="Arial Narrow"/>
                <a:cs typeface="Arial Narrow"/>
              </a:rPr>
              <a:t>97%</a:t>
            </a:r>
            <a:r>
              <a:rPr dirty="0" sz="3600" spc="-180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doctors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Minnesota</a:t>
            </a:r>
            <a:r>
              <a:rPr dirty="0" baseline="25641" sz="1950" spc="-15">
                <a:solidFill>
                  <a:srgbClr val="003358"/>
                </a:solidFill>
                <a:latin typeface="Arial"/>
                <a:cs typeface="Arial"/>
              </a:rPr>
              <a:t>2</a:t>
            </a:r>
            <a:endParaRPr baseline="25641" sz="19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527111" y="2310034"/>
            <a:ext cx="429831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3358"/>
                </a:solidFill>
                <a:latin typeface="Arial"/>
                <a:cs typeface="Arial"/>
              </a:rPr>
              <a:t>Local</a:t>
            </a:r>
            <a:r>
              <a:rPr dirty="0" sz="2000" spc="-45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358"/>
                </a:solidFill>
                <a:latin typeface="Arial"/>
                <a:cs typeface="Arial"/>
              </a:rPr>
              <a:t>expertise</a:t>
            </a:r>
            <a:r>
              <a:rPr dirty="0" sz="2000" spc="-60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supporting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Medicare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since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it</a:t>
            </a:r>
            <a:r>
              <a:rPr dirty="0" sz="20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began</a:t>
            </a:r>
            <a:r>
              <a:rPr dirty="0" baseline="25641" sz="1950" spc="-15">
                <a:solidFill>
                  <a:srgbClr val="003358"/>
                </a:solidFill>
                <a:latin typeface="Arial"/>
                <a:cs typeface="Arial"/>
              </a:rPr>
              <a:t>5</a:t>
            </a:r>
            <a:endParaRPr baseline="25641" sz="19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807370" y="3550513"/>
            <a:ext cx="4080510" cy="1007744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38100" marR="30480">
              <a:lnSpc>
                <a:spcPct val="108400"/>
              </a:lnSpc>
              <a:spcBef>
                <a:spcPts val="384"/>
              </a:spcBef>
            </a:pPr>
            <a:r>
              <a:rPr dirty="0" sz="3600" b="1">
                <a:solidFill>
                  <a:srgbClr val="003358"/>
                </a:solidFill>
                <a:latin typeface="Arial Narrow"/>
                <a:cs typeface="Arial Narrow"/>
              </a:rPr>
              <a:t>Nearly</a:t>
            </a:r>
            <a:r>
              <a:rPr dirty="0" sz="3600" spc="-25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3600" b="1">
                <a:solidFill>
                  <a:srgbClr val="003358"/>
                </a:solidFill>
                <a:latin typeface="Arial Narrow"/>
                <a:cs typeface="Arial Narrow"/>
              </a:rPr>
              <a:t>95%</a:t>
            </a:r>
            <a:r>
              <a:rPr dirty="0" sz="3600" spc="-500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members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keep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their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Cross</a:t>
            </a:r>
            <a:r>
              <a:rPr dirty="0" sz="20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baseline="25641" sz="1950" spc="-15">
                <a:solidFill>
                  <a:srgbClr val="003358"/>
                </a:solidFill>
                <a:latin typeface="Arial"/>
                <a:cs typeface="Arial"/>
              </a:rPr>
              <a:t>3</a:t>
            </a:r>
            <a:endParaRPr baseline="25641" sz="19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527111" y="3809978"/>
            <a:ext cx="408432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3358"/>
                </a:solidFill>
                <a:latin typeface="Arial"/>
                <a:cs typeface="Arial"/>
              </a:rPr>
              <a:t>Serving</a:t>
            </a:r>
            <a:r>
              <a:rPr dirty="0" sz="2000" spc="-20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358"/>
                </a:solidFill>
                <a:latin typeface="Arial"/>
                <a:cs typeface="Arial"/>
              </a:rPr>
              <a:t>Minnesota</a:t>
            </a:r>
            <a:r>
              <a:rPr dirty="0" sz="2000" spc="-50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358"/>
                </a:solidFill>
                <a:latin typeface="Arial"/>
                <a:cs typeface="Arial"/>
              </a:rPr>
              <a:t>as</a:t>
            </a:r>
            <a:r>
              <a:rPr dirty="0" sz="2000" spc="-35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2000" spc="-30" b="1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3358"/>
                </a:solidFill>
                <a:latin typeface="Arial"/>
                <a:cs typeface="Arial"/>
              </a:rPr>
              <a:t>nonprofit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more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than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90</a:t>
            </a:r>
            <a:r>
              <a:rPr dirty="0" sz="20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years</a:t>
            </a:r>
            <a:r>
              <a:rPr dirty="0" baseline="25641" sz="1950" spc="-15">
                <a:solidFill>
                  <a:srgbClr val="003358"/>
                </a:solidFill>
                <a:latin typeface="Arial"/>
                <a:cs typeface="Arial"/>
              </a:rPr>
              <a:t>5</a:t>
            </a:r>
            <a:endParaRPr baseline="25641" sz="1950">
              <a:latin typeface="Arial"/>
              <a:cs typeface="Arial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920883" y="7471765"/>
            <a:ext cx="709516" cy="749865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02342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44742" y="1296856"/>
            <a:ext cx="13006705" cy="592201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50800" marR="250825">
              <a:lnSpc>
                <a:spcPct val="80000"/>
              </a:lnSpc>
              <a:spcBef>
                <a:spcPts val="550"/>
              </a:spcBef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Cross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offers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PPO,</a:t>
            </a:r>
            <a:r>
              <a:rPr dirty="0" sz="19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Cost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PDP</a:t>
            </a:r>
            <a:r>
              <a:rPr dirty="0" sz="19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plans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with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contracts.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Enrollment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these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Cross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plans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depends</a:t>
            </a:r>
            <a:r>
              <a:rPr dirty="0" sz="1900" spc="50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on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contract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renewal.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This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information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is</a:t>
            </a:r>
            <a:r>
              <a:rPr dirty="0" sz="19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not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complete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description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benefits.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Call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93D6"/>
                </a:solidFill>
                <a:latin typeface="Arial"/>
                <a:cs typeface="Arial"/>
              </a:rPr>
              <a:t>1-877-662-</a:t>
            </a:r>
            <a:r>
              <a:rPr dirty="0" sz="1900" b="1">
                <a:solidFill>
                  <a:srgbClr val="0093D6"/>
                </a:solidFill>
                <a:latin typeface="Arial"/>
                <a:cs typeface="Arial"/>
              </a:rPr>
              <a:t>2583</a:t>
            </a:r>
            <a:r>
              <a:rPr dirty="0" sz="1900" spc="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767"/>
                </a:solidFill>
                <a:latin typeface="Arial"/>
                <a:cs typeface="Arial"/>
              </a:rPr>
              <a:t>/</a:t>
            </a:r>
            <a:r>
              <a:rPr dirty="0" sz="1900" spc="-8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767"/>
                </a:solidFill>
                <a:latin typeface="Arial"/>
                <a:cs typeface="Arial"/>
              </a:rPr>
              <a:t>TTY</a:t>
            </a:r>
            <a:r>
              <a:rPr dirty="0" sz="1900" spc="-9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93D6"/>
                </a:solidFill>
                <a:latin typeface="Arial"/>
                <a:cs typeface="Arial"/>
              </a:rPr>
              <a:t>711</a:t>
            </a:r>
            <a:r>
              <a:rPr dirty="0" sz="1900" spc="-2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19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more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information.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900">
              <a:latin typeface="Arial"/>
              <a:cs typeface="Arial"/>
            </a:endParaRPr>
          </a:p>
          <a:p>
            <a:pPr marL="50800" marR="626110">
              <a:lnSpc>
                <a:spcPct val="80000"/>
              </a:lnSpc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Each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healthcare</a:t>
            </a:r>
            <a:r>
              <a:rPr dirty="0" sz="1900" spc="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provider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independent contractor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not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our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agent.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It</a:t>
            </a:r>
            <a:r>
              <a:rPr dirty="0" sz="19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is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up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member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confirm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provider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participation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their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network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prior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9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receiving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services.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900">
              <a:latin typeface="Arial"/>
              <a:cs typeface="Arial"/>
            </a:endParaRPr>
          </a:p>
          <a:p>
            <a:pPr marL="50800" marR="51435">
              <a:lnSpc>
                <a:spcPct val="80000"/>
              </a:lnSpc>
            </a:pP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Out-of-network/non-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contracted</a:t>
            </a:r>
            <a:r>
              <a:rPr dirty="0" sz="1900" spc="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providers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are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under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no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obligation to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treat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Cross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Shield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Minnesota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members,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except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emergency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situations.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Please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call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our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customer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service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number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or</a:t>
            </a:r>
            <a:r>
              <a:rPr dirty="0" sz="19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see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your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Evidence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Coverage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more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information,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including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cost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sharing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that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applies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out-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of-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network</a:t>
            </a:r>
            <a:r>
              <a:rPr dirty="0" sz="19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services.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900">
              <a:latin typeface="Arial"/>
              <a:cs typeface="Arial"/>
            </a:endParaRPr>
          </a:p>
          <a:p>
            <a:pPr marL="51435" marR="617855" indent="-1270">
              <a:lnSpc>
                <a:spcPts val="1820"/>
              </a:lnSpc>
              <a:spcBef>
                <a:spcPts val="5"/>
              </a:spcBef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Cross</a:t>
            </a:r>
            <a:r>
              <a:rPr dirty="0" baseline="26666" sz="1875">
                <a:solidFill>
                  <a:srgbClr val="003358"/>
                </a:solidFill>
                <a:latin typeface="Arial"/>
                <a:cs typeface="Arial"/>
              </a:rPr>
              <a:t>®</a:t>
            </a:r>
            <a:r>
              <a:rPr dirty="0" baseline="26666" sz="1875" spc="232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Shield</a:t>
            </a:r>
            <a:r>
              <a:rPr dirty="0" baseline="26666" sz="1875">
                <a:solidFill>
                  <a:srgbClr val="003358"/>
                </a:solidFill>
                <a:latin typeface="Arial"/>
                <a:cs typeface="Arial"/>
              </a:rPr>
              <a:t>®</a:t>
            </a:r>
            <a:r>
              <a:rPr dirty="0" baseline="26666" sz="1875" spc="2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Minnesota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Plus</a:t>
            </a:r>
            <a:r>
              <a:rPr dirty="0" baseline="26666" sz="1875">
                <a:solidFill>
                  <a:srgbClr val="003358"/>
                </a:solidFill>
                <a:latin typeface="Arial"/>
                <a:cs typeface="Arial"/>
              </a:rPr>
              <a:t>®</a:t>
            </a:r>
            <a:r>
              <a:rPr dirty="0" baseline="26666" sz="1875" spc="217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are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nonprofit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independent</a:t>
            </a:r>
            <a:r>
              <a:rPr dirty="0" sz="1900" spc="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licensees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Cross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Shield</a:t>
            </a:r>
            <a:r>
              <a:rPr dirty="0" sz="1900" spc="-114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Association.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Cross,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Shield,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cross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shield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symbols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are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registered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marks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51435" marR="69850">
              <a:lnSpc>
                <a:spcPct val="80000"/>
              </a:lnSpc>
              <a:spcBef>
                <a:spcPts val="20"/>
              </a:spcBef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Cross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Shield</a:t>
            </a:r>
            <a:r>
              <a:rPr dirty="0" sz="1900" spc="-1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Association.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Platinum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Group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MedicareBlue</a:t>
            </a:r>
            <a:r>
              <a:rPr dirty="0" sz="1900" spc="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Rx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are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service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marks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Cross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Shield</a:t>
            </a:r>
            <a:r>
              <a:rPr dirty="0" sz="1900" spc="-1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Association.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Senior</a:t>
            </a:r>
            <a:r>
              <a:rPr dirty="0" sz="19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Gold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is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service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mark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Cross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Shield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Minnesota.</a:t>
            </a:r>
            <a:r>
              <a:rPr dirty="0" sz="1900" spc="-1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Aware</a:t>
            </a:r>
            <a:r>
              <a:rPr dirty="0" sz="19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is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003358"/>
                </a:solidFill>
                <a:latin typeface="Arial"/>
                <a:cs typeface="Arial"/>
              </a:rPr>
              <a:t>a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registered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mark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Cross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Blue</a:t>
            </a:r>
            <a:r>
              <a:rPr dirty="0" sz="19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Shield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Minnesota.</a:t>
            </a:r>
            <a:endParaRPr sz="1900">
              <a:latin typeface="Arial"/>
              <a:cs typeface="Arial"/>
            </a:endParaRPr>
          </a:p>
          <a:p>
            <a:pPr marL="51435">
              <a:lnSpc>
                <a:spcPct val="100000"/>
              </a:lnSpc>
              <a:spcBef>
                <a:spcPts val="1365"/>
              </a:spcBef>
            </a:pP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Prime</a:t>
            </a:r>
            <a:r>
              <a:rPr dirty="0" sz="1900" spc="-9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Therapeutics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LLC,</a:t>
            </a:r>
            <a:r>
              <a:rPr dirty="0" sz="19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is</a:t>
            </a:r>
            <a:r>
              <a:rPr dirty="0" sz="19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an</a:t>
            </a:r>
            <a:r>
              <a:rPr dirty="0" sz="19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independent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company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providing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pharmacy</a:t>
            </a:r>
            <a:r>
              <a:rPr dirty="0" sz="19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benefit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management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3358"/>
                </a:solidFill>
                <a:latin typeface="Arial"/>
                <a:cs typeface="Arial"/>
              </a:rPr>
              <a:t>services.</a:t>
            </a:r>
            <a:endParaRPr sz="1900">
              <a:latin typeface="Arial"/>
              <a:cs typeface="Arial"/>
            </a:endParaRPr>
          </a:p>
          <a:p>
            <a:pPr marL="51435">
              <a:lnSpc>
                <a:spcPts val="1939"/>
              </a:lnSpc>
              <a:spcBef>
                <a:spcPts val="1250"/>
              </a:spcBef>
            </a:pP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Group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MedicareBlue</a:t>
            </a:r>
            <a:r>
              <a:rPr dirty="0" baseline="26666" sz="1875">
                <a:solidFill>
                  <a:srgbClr val="00496C"/>
                </a:solidFill>
                <a:latin typeface="Arial"/>
                <a:cs typeface="Arial"/>
              </a:rPr>
              <a:t>SM</a:t>
            </a:r>
            <a:r>
              <a:rPr dirty="0" baseline="26666" sz="1875" spc="2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Rx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(PDP)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is</a:t>
            </a:r>
            <a:r>
              <a:rPr dirty="0" sz="1900" spc="-5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prescription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drug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19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with</a:t>
            </a:r>
            <a:r>
              <a:rPr dirty="0" sz="19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19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19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3358"/>
                </a:solidFill>
                <a:latin typeface="Arial"/>
                <a:cs typeface="Arial"/>
              </a:rPr>
              <a:t>contract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.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Enrollment</a:t>
            </a:r>
            <a:r>
              <a:rPr dirty="0" sz="19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in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Group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MedicareBlue</a:t>
            </a:r>
            <a:endParaRPr sz="1900">
              <a:latin typeface="Arial"/>
              <a:cs typeface="Arial"/>
            </a:endParaRPr>
          </a:p>
          <a:p>
            <a:pPr marL="50800">
              <a:lnSpc>
                <a:spcPts val="1595"/>
              </a:lnSpc>
            </a:pP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Rx</a:t>
            </a:r>
            <a:r>
              <a:rPr dirty="0" sz="1900" spc="-5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depends</a:t>
            </a:r>
            <a:r>
              <a:rPr dirty="0" sz="1900" spc="-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on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renewal</a:t>
            </a:r>
            <a:r>
              <a:rPr dirty="0" sz="1900" spc="-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the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plan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sponsor’s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contract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with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Medicare.</a:t>
            </a:r>
            <a:r>
              <a:rPr dirty="0" sz="19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Coverage</a:t>
            </a:r>
            <a:r>
              <a:rPr dirty="0" sz="19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is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available</a:t>
            </a:r>
            <a:r>
              <a:rPr dirty="0" sz="1900" spc="-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to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members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an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employer</a:t>
            </a:r>
            <a:endParaRPr sz="1900">
              <a:latin typeface="Arial"/>
              <a:cs typeface="Arial"/>
            </a:endParaRPr>
          </a:p>
          <a:p>
            <a:pPr marL="50800">
              <a:lnSpc>
                <a:spcPts val="1595"/>
              </a:lnSpc>
            </a:pP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or</a:t>
            </a:r>
            <a:r>
              <a:rPr dirty="0" sz="1900" spc="-5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union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group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separately</a:t>
            </a:r>
            <a:r>
              <a:rPr dirty="0" sz="19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issued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by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one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5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the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following</a:t>
            </a:r>
            <a:r>
              <a:rPr dirty="0" sz="1900" spc="-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plans: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Wellmark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5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Iowa*;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endParaRPr sz="1900">
              <a:latin typeface="Arial"/>
              <a:cs typeface="Arial"/>
            </a:endParaRPr>
          </a:p>
          <a:p>
            <a:pPr marL="50800">
              <a:lnSpc>
                <a:spcPts val="1595"/>
              </a:lnSpc>
            </a:pP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sz="19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Minnesota*;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Montana*,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division</a:t>
            </a:r>
            <a:r>
              <a:rPr dirty="0" sz="19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Health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Care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Service</a:t>
            </a:r>
            <a:endParaRPr sz="1900">
              <a:latin typeface="Arial"/>
              <a:cs typeface="Arial"/>
            </a:endParaRPr>
          </a:p>
          <a:p>
            <a:pPr marL="50800" marR="467359">
              <a:lnSpc>
                <a:spcPct val="70000"/>
              </a:lnSpc>
              <a:spcBef>
                <a:spcPts val="340"/>
              </a:spcBef>
            </a:pP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Corporation,</a:t>
            </a:r>
            <a:r>
              <a:rPr dirty="0" sz="19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</a:t>
            </a:r>
            <a:r>
              <a:rPr dirty="0" sz="1900" spc="-5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Mutual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Legal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Reserve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Company;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5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Nebraska*;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of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North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Dakota*;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Wellmark</a:t>
            </a:r>
            <a:r>
              <a:rPr dirty="0" sz="19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sz="1900" spc="-3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sz="1900" spc="-1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South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Dakota*;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sz="1900" spc="-2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Wyoming*.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3372" y="7423556"/>
            <a:ext cx="7579995" cy="538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*</a:t>
            </a:r>
            <a:r>
              <a:rPr dirty="0" sz="1900" spc="-5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Independent licensees</a:t>
            </a:r>
            <a:r>
              <a:rPr dirty="0" sz="1900" spc="-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the</a:t>
            </a:r>
            <a:r>
              <a:rPr dirty="0" sz="1900" spc="-4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Cross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and</a:t>
            </a:r>
            <a:r>
              <a:rPr dirty="0" sz="1900" spc="-35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Blue</a:t>
            </a:r>
            <a:r>
              <a:rPr dirty="0" sz="1900" spc="-20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96C"/>
                </a:solidFill>
                <a:latin typeface="Arial"/>
                <a:cs typeface="Arial"/>
              </a:rPr>
              <a:t>Shield</a:t>
            </a:r>
            <a:r>
              <a:rPr dirty="0" sz="1900" spc="-114">
                <a:solidFill>
                  <a:srgbClr val="00496C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496C"/>
                </a:solidFill>
                <a:latin typeface="Arial"/>
                <a:cs typeface="Arial"/>
              </a:rPr>
              <a:t>Association</a:t>
            </a:r>
            <a:endParaRPr sz="19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8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4154" y="443674"/>
            <a:ext cx="54895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IMPORTANT</a:t>
            </a:r>
            <a:r>
              <a:rPr dirty="0" spc="-165"/>
              <a:t> </a:t>
            </a:r>
            <a:r>
              <a:rPr dirty="0" spc="-10"/>
              <a:t>INFORMATION</a:t>
            </a:r>
          </a:p>
        </p:txBody>
      </p:sp>
    </p:spTree>
  </p:cSld>
  <p:clrMapOvr>
    <a:masterClrMapping/>
  </p:clrMapOvr>
  <p:transition spd="med">
    <p:fade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425" y="0"/>
            <a:ext cx="7800971" cy="730085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6708775" cy="7303134"/>
          </a:xfrm>
          <a:custGeom>
            <a:avLst/>
            <a:gdLst/>
            <a:ahLst/>
            <a:cxnLst/>
            <a:rect l="l" t="t" r="r" b="b"/>
            <a:pathLst>
              <a:path w="6708775" h="7303134">
                <a:moveTo>
                  <a:pt x="6708267" y="0"/>
                </a:moveTo>
                <a:lnTo>
                  <a:pt x="0" y="0"/>
                </a:lnTo>
                <a:lnTo>
                  <a:pt x="0" y="7302677"/>
                </a:lnTo>
                <a:lnTo>
                  <a:pt x="6708267" y="7302677"/>
                </a:lnTo>
                <a:lnTo>
                  <a:pt x="6708267" y="0"/>
                </a:lnTo>
                <a:close/>
              </a:path>
            </a:pathLst>
          </a:custGeom>
          <a:solidFill>
            <a:srgbClr val="8FC9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0951" y="4735624"/>
            <a:ext cx="260794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003358"/>
                </a:solidFill>
                <a:latin typeface="Arial Narrow"/>
                <a:cs typeface="Arial Narrow"/>
              </a:rPr>
              <a:t>THANK</a:t>
            </a:r>
            <a:r>
              <a:rPr dirty="0" sz="4000" spc="-65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spc="-20" b="1">
                <a:solidFill>
                  <a:srgbClr val="003358"/>
                </a:solidFill>
                <a:latin typeface="Arial Narrow"/>
                <a:cs typeface="Arial Narrow"/>
              </a:rPr>
              <a:t>YOU.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893798" y="773798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93D6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425" y="0"/>
            <a:ext cx="7800973" cy="730154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6708775" cy="7303134"/>
          </a:xfrm>
          <a:custGeom>
            <a:avLst/>
            <a:gdLst/>
            <a:ahLst/>
            <a:cxnLst/>
            <a:rect l="l" t="t" r="r" b="b"/>
            <a:pathLst>
              <a:path w="6708775" h="7303134">
                <a:moveTo>
                  <a:pt x="6708267" y="0"/>
                </a:moveTo>
                <a:lnTo>
                  <a:pt x="0" y="0"/>
                </a:lnTo>
                <a:lnTo>
                  <a:pt x="0" y="7302677"/>
                </a:lnTo>
                <a:lnTo>
                  <a:pt x="6708267" y="7302677"/>
                </a:lnTo>
                <a:lnTo>
                  <a:pt x="6708267" y="0"/>
                </a:lnTo>
                <a:close/>
              </a:path>
            </a:pathLst>
          </a:custGeom>
          <a:solidFill>
            <a:srgbClr val="8FC9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0951" y="4247944"/>
            <a:ext cx="3877945" cy="112268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dirty="0" sz="4000" b="1">
                <a:solidFill>
                  <a:srgbClr val="003358"/>
                </a:solidFill>
                <a:latin typeface="Arial Narrow"/>
                <a:cs typeface="Arial Narrow"/>
              </a:rPr>
              <a:t>GROUP</a:t>
            </a:r>
            <a:r>
              <a:rPr dirty="0" sz="4000" spc="-70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spc="-10" b="1">
                <a:solidFill>
                  <a:srgbClr val="003358"/>
                </a:solidFill>
                <a:latin typeface="Arial Narrow"/>
                <a:cs typeface="Arial Narrow"/>
              </a:rPr>
              <a:t>MEDICARE </a:t>
            </a:r>
            <a:r>
              <a:rPr dirty="0" sz="4000" spc="-45" b="1">
                <a:solidFill>
                  <a:srgbClr val="003358"/>
                </a:solidFill>
                <a:latin typeface="Arial Narrow"/>
                <a:cs typeface="Arial Narrow"/>
              </a:rPr>
              <a:t>ADVANTAGE</a:t>
            </a:r>
            <a:r>
              <a:rPr dirty="0" sz="4000" spc="-140" b="1">
                <a:solidFill>
                  <a:srgbClr val="003358"/>
                </a:solidFill>
                <a:latin typeface="Arial Narrow"/>
                <a:cs typeface="Arial Narrow"/>
              </a:rPr>
              <a:t> </a:t>
            </a:r>
            <a:r>
              <a:rPr dirty="0" sz="4000" spc="-20" b="1">
                <a:solidFill>
                  <a:srgbClr val="003358"/>
                </a:solidFill>
                <a:latin typeface="Arial Narrow"/>
                <a:cs typeface="Arial Narrow"/>
              </a:rPr>
              <a:t>PLAN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979142" y="773798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93D6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600" y="2262835"/>
            <a:ext cx="6501765" cy="4214495"/>
          </a:xfrm>
          <a:custGeom>
            <a:avLst/>
            <a:gdLst/>
            <a:ahLst/>
            <a:cxnLst/>
            <a:rect l="l" t="t" r="r" b="b"/>
            <a:pathLst>
              <a:path w="6501765" h="4214495">
                <a:moveTo>
                  <a:pt x="0" y="0"/>
                </a:moveTo>
                <a:lnTo>
                  <a:pt x="6501396" y="0"/>
                </a:lnTo>
                <a:lnTo>
                  <a:pt x="6501396" y="4213936"/>
                </a:lnTo>
                <a:lnTo>
                  <a:pt x="0" y="421393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3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62660" y="2928585"/>
            <a:ext cx="5292090" cy="312039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 spc="-10">
                <a:solidFill>
                  <a:srgbClr val="0093D6"/>
                </a:solidFill>
                <a:latin typeface="Arial Narrow"/>
                <a:cs typeface="Arial Narrow"/>
              </a:rPr>
              <a:t>RETIREE</a:t>
            </a:r>
            <a:endParaRPr sz="2400">
              <a:latin typeface="Arial Narrow"/>
              <a:cs typeface="Arial Narrow"/>
            </a:endParaRPr>
          </a:p>
          <a:p>
            <a:pPr marL="192405" marR="5080" indent="-180340">
              <a:lnSpc>
                <a:spcPct val="100000"/>
              </a:lnSpc>
              <a:spcBef>
                <a:spcPts val="905"/>
              </a:spcBef>
              <a:buClr>
                <a:srgbClr val="0093D6"/>
              </a:buClr>
              <a:buChar char="•"/>
              <a:tabLst>
                <a:tab pos="19367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identified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as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eligible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participant</a:t>
            </a:r>
            <a:r>
              <a:rPr dirty="0" sz="2000" spc="-7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by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your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employer</a:t>
            </a:r>
            <a:endParaRPr sz="2000">
              <a:latin typeface="Arial"/>
              <a:cs typeface="Arial"/>
            </a:endParaRPr>
          </a:p>
          <a:p>
            <a:pPr marL="192405" marR="10795" indent="-18034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9367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entitled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1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2000" spc="-1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enrolled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in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193040" indent="-180340">
              <a:lnSpc>
                <a:spcPct val="100000"/>
              </a:lnSpc>
              <a:spcBef>
                <a:spcPts val="905"/>
              </a:spcBef>
              <a:buClr>
                <a:srgbClr val="0093D6"/>
              </a:buClr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Continue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pay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Part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premium</a:t>
            </a:r>
            <a:endParaRPr sz="2000">
              <a:latin typeface="Arial"/>
              <a:cs typeface="Arial"/>
            </a:endParaRPr>
          </a:p>
          <a:p>
            <a:pPr marL="193040" marR="545465" indent="-180340">
              <a:lnSpc>
                <a:spcPct val="100000"/>
              </a:lnSpc>
              <a:spcBef>
                <a:spcPts val="900"/>
              </a:spcBef>
              <a:buClr>
                <a:srgbClr val="0093D6"/>
              </a:buClr>
              <a:buChar char="•"/>
              <a:tabLst>
                <a:tab pos="19431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Must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permanent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resident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the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United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States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or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United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States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territories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581734" y="2258948"/>
            <a:ext cx="6501765" cy="4214495"/>
          </a:xfrm>
          <a:custGeom>
            <a:avLst/>
            <a:gdLst/>
            <a:ahLst/>
            <a:cxnLst/>
            <a:rect l="l" t="t" r="r" b="b"/>
            <a:pathLst>
              <a:path w="6501765" h="4214495">
                <a:moveTo>
                  <a:pt x="0" y="0"/>
                </a:moveTo>
                <a:lnTo>
                  <a:pt x="6501396" y="0"/>
                </a:lnTo>
                <a:lnTo>
                  <a:pt x="6501396" y="4213936"/>
                </a:lnTo>
                <a:lnTo>
                  <a:pt x="0" y="421393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FC9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34788" y="2924698"/>
            <a:ext cx="4344035" cy="94805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EMPLOYER</a:t>
            </a:r>
            <a:r>
              <a:rPr dirty="0" sz="2400" spc="-5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GROUP</a:t>
            </a:r>
            <a:r>
              <a:rPr dirty="0" sz="2400" spc="-80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0093D6"/>
                </a:solidFill>
                <a:latin typeface="Arial Narrow"/>
                <a:cs typeface="Arial Narrow"/>
              </a:rPr>
              <a:t>/</a:t>
            </a:r>
            <a:r>
              <a:rPr dirty="0" sz="2400" spc="-65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20">
                <a:solidFill>
                  <a:srgbClr val="0093D6"/>
                </a:solidFill>
                <a:latin typeface="Arial Narrow"/>
                <a:cs typeface="Arial Narrow"/>
              </a:rPr>
              <a:t>UNION</a:t>
            </a:r>
            <a:endParaRPr sz="2400">
              <a:latin typeface="Arial Narrow"/>
              <a:cs typeface="Arial Narrow"/>
            </a:endParaRPr>
          </a:p>
          <a:p>
            <a:pPr marL="193040" indent="-180340">
              <a:lnSpc>
                <a:spcPct val="100000"/>
              </a:lnSpc>
              <a:spcBef>
                <a:spcPts val="905"/>
              </a:spcBef>
              <a:buClr>
                <a:srgbClr val="0093D6"/>
              </a:buClr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Must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be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headquartered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Minnesota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987685" y="773798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93D6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4154" y="7568235"/>
            <a:ext cx="8705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1200" spc="3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catastrophic coverage.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110"/>
              <a:t> </a:t>
            </a:r>
            <a:r>
              <a:rPr dirty="0"/>
              <a:t>MEDICARE</a:t>
            </a:r>
            <a:r>
              <a:rPr dirty="0" spc="-130"/>
              <a:t> </a:t>
            </a:r>
            <a:r>
              <a:rPr dirty="0" spc="-45"/>
              <a:t>ADVANTAGE</a:t>
            </a:r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Eligibility</a:t>
            </a:r>
            <a:r>
              <a:rPr dirty="0" sz="2000" spc="-75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003358"/>
                </a:solidFill>
                <a:latin typeface="Arial"/>
                <a:cs typeface="Arial"/>
              </a:rPr>
              <a:t>requirements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1276" y="1755157"/>
            <a:ext cx="1818639" cy="1160780"/>
            <a:chOff x="2951276" y="1755157"/>
            <a:chExt cx="1818639" cy="1160780"/>
          </a:xfrm>
        </p:grpSpPr>
        <p:sp>
          <p:nvSpPr>
            <p:cNvPr id="10" name="object 10" descr=""/>
            <p:cNvSpPr/>
            <p:nvPr/>
          </p:nvSpPr>
          <p:spPr>
            <a:xfrm>
              <a:off x="2951276" y="2036267"/>
              <a:ext cx="1818639" cy="766445"/>
            </a:xfrm>
            <a:custGeom>
              <a:avLst/>
              <a:gdLst/>
              <a:ahLst/>
              <a:cxnLst/>
              <a:rect l="l" t="t" r="r" b="b"/>
              <a:pathLst>
                <a:path w="1818639" h="766444">
                  <a:moveTo>
                    <a:pt x="1818043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818043" y="765975"/>
                  </a:lnTo>
                  <a:lnTo>
                    <a:pt x="1818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273842" y="1755157"/>
              <a:ext cx="1160780" cy="1160780"/>
            </a:xfrm>
            <a:custGeom>
              <a:avLst/>
              <a:gdLst/>
              <a:ahLst/>
              <a:cxnLst/>
              <a:rect l="l" t="t" r="r" b="b"/>
              <a:pathLst>
                <a:path w="1160779" h="1160780">
                  <a:moveTo>
                    <a:pt x="580288" y="0"/>
                  </a:moveTo>
                  <a:lnTo>
                    <a:pt x="532695" y="1923"/>
                  </a:lnTo>
                  <a:lnTo>
                    <a:pt x="486162" y="7594"/>
                  </a:lnTo>
                  <a:lnTo>
                    <a:pt x="440838" y="16864"/>
                  </a:lnTo>
                  <a:lnTo>
                    <a:pt x="396872" y="29583"/>
                  </a:lnTo>
                  <a:lnTo>
                    <a:pt x="354413" y="45601"/>
                  </a:lnTo>
                  <a:lnTo>
                    <a:pt x="313612" y="64770"/>
                  </a:lnTo>
                  <a:lnTo>
                    <a:pt x="274617" y="86940"/>
                  </a:lnTo>
                  <a:lnTo>
                    <a:pt x="237577" y="111961"/>
                  </a:lnTo>
                  <a:lnTo>
                    <a:pt x="202642" y="139685"/>
                  </a:lnTo>
                  <a:lnTo>
                    <a:pt x="169962" y="169962"/>
                  </a:lnTo>
                  <a:lnTo>
                    <a:pt x="139685" y="202642"/>
                  </a:lnTo>
                  <a:lnTo>
                    <a:pt x="111961" y="237577"/>
                  </a:lnTo>
                  <a:lnTo>
                    <a:pt x="86940" y="274617"/>
                  </a:lnTo>
                  <a:lnTo>
                    <a:pt x="64770" y="313612"/>
                  </a:lnTo>
                  <a:lnTo>
                    <a:pt x="45601" y="354413"/>
                  </a:lnTo>
                  <a:lnTo>
                    <a:pt x="29583" y="396872"/>
                  </a:lnTo>
                  <a:lnTo>
                    <a:pt x="16864" y="440838"/>
                  </a:lnTo>
                  <a:lnTo>
                    <a:pt x="7594" y="486162"/>
                  </a:lnTo>
                  <a:lnTo>
                    <a:pt x="1923" y="532695"/>
                  </a:lnTo>
                  <a:lnTo>
                    <a:pt x="0" y="580288"/>
                  </a:lnTo>
                  <a:lnTo>
                    <a:pt x="1923" y="627881"/>
                  </a:lnTo>
                  <a:lnTo>
                    <a:pt x="7594" y="674414"/>
                  </a:lnTo>
                  <a:lnTo>
                    <a:pt x="16864" y="719738"/>
                  </a:lnTo>
                  <a:lnTo>
                    <a:pt x="29583" y="763704"/>
                  </a:lnTo>
                  <a:lnTo>
                    <a:pt x="45601" y="806162"/>
                  </a:lnTo>
                  <a:lnTo>
                    <a:pt x="64770" y="846964"/>
                  </a:lnTo>
                  <a:lnTo>
                    <a:pt x="86940" y="885959"/>
                  </a:lnTo>
                  <a:lnTo>
                    <a:pt x="111961" y="922999"/>
                  </a:lnTo>
                  <a:lnTo>
                    <a:pt x="139685" y="957933"/>
                  </a:lnTo>
                  <a:lnTo>
                    <a:pt x="169962" y="990614"/>
                  </a:lnTo>
                  <a:lnTo>
                    <a:pt x="202642" y="1020891"/>
                  </a:lnTo>
                  <a:lnTo>
                    <a:pt x="237577" y="1048614"/>
                  </a:lnTo>
                  <a:lnTo>
                    <a:pt x="274617" y="1073636"/>
                  </a:lnTo>
                  <a:lnTo>
                    <a:pt x="313612" y="1095806"/>
                  </a:lnTo>
                  <a:lnTo>
                    <a:pt x="354413" y="1114974"/>
                  </a:lnTo>
                  <a:lnTo>
                    <a:pt x="396872" y="1130993"/>
                  </a:lnTo>
                  <a:lnTo>
                    <a:pt x="440838" y="1143712"/>
                  </a:lnTo>
                  <a:lnTo>
                    <a:pt x="486162" y="1152981"/>
                  </a:lnTo>
                  <a:lnTo>
                    <a:pt x="532695" y="1158653"/>
                  </a:lnTo>
                  <a:lnTo>
                    <a:pt x="580288" y="1160576"/>
                  </a:lnTo>
                  <a:lnTo>
                    <a:pt x="627881" y="1158653"/>
                  </a:lnTo>
                  <a:lnTo>
                    <a:pt x="674414" y="1152981"/>
                  </a:lnTo>
                  <a:lnTo>
                    <a:pt x="719738" y="1143712"/>
                  </a:lnTo>
                  <a:lnTo>
                    <a:pt x="763704" y="1130993"/>
                  </a:lnTo>
                  <a:lnTo>
                    <a:pt x="806162" y="1114974"/>
                  </a:lnTo>
                  <a:lnTo>
                    <a:pt x="846964" y="1095806"/>
                  </a:lnTo>
                  <a:lnTo>
                    <a:pt x="885959" y="1073636"/>
                  </a:lnTo>
                  <a:lnTo>
                    <a:pt x="922999" y="1048614"/>
                  </a:lnTo>
                  <a:lnTo>
                    <a:pt x="957933" y="1020891"/>
                  </a:lnTo>
                  <a:lnTo>
                    <a:pt x="990614" y="990614"/>
                  </a:lnTo>
                  <a:lnTo>
                    <a:pt x="1020891" y="957933"/>
                  </a:lnTo>
                  <a:lnTo>
                    <a:pt x="1048614" y="922999"/>
                  </a:lnTo>
                  <a:lnTo>
                    <a:pt x="1073636" y="885959"/>
                  </a:lnTo>
                  <a:lnTo>
                    <a:pt x="1095806" y="846964"/>
                  </a:lnTo>
                  <a:lnTo>
                    <a:pt x="1114974" y="806162"/>
                  </a:lnTo>
                  <a:lnTo>
                    <a:pt x="1130993" y="763704"/>
                  </a:lnTo>
                  <a:lnTo>
                    <a:pt x="1143712" y="719738"/>
                  </a:lnTo>
                  <a:lnTo>
                    <a:pt x="1152981" y="674414"/>
                  </a:lnTo>
                  <a:lnTo>
                    <a:pt x="1158653" y="627881"/>
                  </a:lnTo>
                  <a:lnTo>
                    <a:pt x="1160576" y="580288"/>
                  </a:lnTo>
                  <a:lnTo>
                    <a:pt x="1158653" y="532695"/>
                  </a:lnTo>
                  <a:lnTo>
                    <a:pt x="1152981" y="486162"/>
                  </a:lnTo>
                  <a:lnTo>
                    <a:pt x="1143712" y="440838"/>
                  </a:lnTo>
                  <a:lnTo>
                    <a:pt x="1130993" y="396872"/>
                  </a:lnTo>
                  <a:lnTo>
                    <a:pt x="1114974" y="354413"/>
                  </a:lnTo>
                  <a:lnTo>
                    <a:pt x="1095806" y="313612"/>
                  </a:lnTo>
                  <a:lnTo>
                    <a:pt x="1073636" y="274617"/>
                  </a:lnTo>
                  <a:lnTo>
                    <a:pt x="1048614" y="237577"/>
                  </a:lnTo>
                  <a:lnTo>
                    <a:pt x="1020891" y="202642"/>
                  </a:lnTo>
                  <a:lnTo>
                    <a:pt x="990614" y="169962"/>
                  </a:lnTo>
                  <a:lnTo>
                    <a:pt x="957933" y="139685"/>
                  </a:lnTo>
                  <a:lnTo>
                    <a:pt x="922999" y="111961"/>
                  </a:lnTo>
                  <a:lnTo>
                    <a:pt x="885959" y="86940"/>
                  </a:lnTo>
                  <a:lnTo>
                    <a:pt x="846964" y="64770"/>
                  </a:lnTo>
                  <a:lnTo>
                    <a:pt x="806162" y="45601"/>
                  </a:lnTo>
                  <a:lnTo>
                    <a:pt x="763704" y="29583"/>
                  </a:lnTo>
                  <a:lnTo>
                    <a:pt x="719738" y="16864"/>
                  </a:lnTo>
                  <a:lnTo>
                    <a:pt x="674414" y="7594"/>
                  </a:lnTo>
                  <a:lnTo>
                    <a:pt x="627881" y="1923"/>
                  </a:lnTo>
                  <a:lnTo>
                    <a:pt x="580288" y="0"/>
                  </a:lnTo>
                  <a:close/>
                </a:path>
              </a:pathLst>
            </a:custGeom>
            <a:solidFill>
              <a:srgbClr val="009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26313" y="2241107"/>
              <a:ext cx="252729" cy="401320"/>
            </a:xfrm>
            <a:custGeom>
              <a:avLst/>
              <a:gdLst/>
              <a:ahLst/>
              <a:cxnLst/>
              <a:rect l="l" t="t" r="r" b="b"/>
              <a:pathLst>
                <a:path w="252729" h="401319">
                  <a:moveTo>
                    <a:pt x="189210" y="401007"/>
                  </a:moveTo>
                  <a:lnTo>
                    <a:pt x="63070" y="401007"/>
                  </a:lnTo>
                  <a:lnTo>
                    <a:pt x="63070" y="232161"/>
                  </a:lnTo>
                  <a:lnTo>
                    <a:pt x="0" y="232161"/>
                  </a:lnTo>
                  <a:lnTo>
                    <a:pt x="0" y="84422"/>
                  </a:lnTo>
                  <a:lnTo>
                    <a:pt x="6608" y="51562"/>
                  </a:lnTo>
                  <a:lnTo>
                    <a:pt x="24631" y="24727"/>
                  </a:lnTo>
                  <a:lnTo>
                    <a:pt x="51361" y="6634"/>
                  </a:lnTo>
                  <a:lnTo>
                    <a:pt x="84093" y="0"/>
                  </a:lnTo>
                  <a:lnTo>
                    <a:pt x="168186" y="0"/>
                  </a:lnTo>
                  <a:lnTo>
                    <a:pt x="200918" y="6634"/>
                  </a:lnTo>
                  <a:lnTo>
                    <a:pt x="227648" y="24727"/>
                  </a:lnTo>
                  <a:lnTo>
                    <a:pt x="245671" y="51562"/>
                  </a:lnTo>
                  <a:lnTo>
                    <a:pt x="252280" y="84422"/>
                  </a:lnTo>
                  <a:lnTo>
                    <a:pt x="252280" y="232161"/>
                  </a:lnTo>
                  <a:lnTo>
                    <a:pt x="189210" y="232161"/>
                  </a:lnTo>
                  <a:lnTo>
                    <a:pt x="189210" y="401007"/>
                  </a:lnTo>
                  <a:close/>
                </a:path>
              </a:pathLst>
            </a:custGeom>
            <a:ln w="331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1793" y="1992378"/>
              <a:ext cx="201321" cy="20197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9923411" y="1751271"/>
            <a:ext cx="1818639" cy="1160780"/>
            <a:chOff x="9923411" y="1751271"/>
            <a:chExt cx="1818639" cy="1160780"/>
          </a:xfrm>
        </p:grpSpPr>
        <p:sp>
          <p:nvSpPr>
            <p:cNvPr id="15" name="object 15" descr=""/>
            <p:cNvSpPr/>
            <p:nvPr/>
          </p:nvSpPr>
          <p:spPr>
            <a:xfrm>
              <a:off x="9923411" y="2032381"/>
              <a:ext cx="1818639" cy="766445"/>
            </a:xfrm>
            <a:custGeom>
              <a:avLst/>
              <a:gdLst/>
              <a:ahLst/>
              <a:cxnLst/>
              <a:rect l="l" t="t" r="r" b="b"/>
              <a:pathLst>
                <a:path w="1818640" h="766444">
                  <a:moveTo>
                    <a:pt x="1818043" y="0"/>
                  </a:moveTo>
                  <a:lnTo>
                    <a:pt x="0" y="0"/>
                  </a:lnTo>
                  <a:lnTo>
                    <a:pt x="0" y="765975"/>
                  </a:lnTo>
                  <a:lnTo>
                    <a:pt x="1818043" y="765975"/>
                  </a:lnTo>
                  <a:lnTo>
                    <a:pt x="1818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269417" y="1751271"/>
              <a:ext cx="1160780" cy="1160780"/>
            </a:xfrm>
            <a:custGeom>
              <a:avLst/>
              <a:gdLst/>
              <a:ahLst/>
              <a:cxnLst/>
              <a:rect l="l" t="t" r="r" b="b"/>
              <a:pathLst>
                <a:path w="1160779" h="1160780">
                  <a:moveTo>
                    <a:pt x="580288" y="0"/>
                  </a:moveTo>
                  <a:lnTo>
                    <a:pt x="532695" y="1923"/>
                  </a:lnTo>
                  <a:lnTo>
                    <a:pt x="486162" y="7594"/>
                  </a:lnTo>
                  <a:lnTo>
                    <a:pt x="440838" y="16864"/>
                  </a:lnTo>
                  <a:lnTo>
                    <a:pt x="396872" y="29583"/>
                  </a:lnTo>
                  <a:lnTo>
                    <a:pt x="354413" y="45601"/>
                  </a:lnTo>
                  <a:lnTo>
                    <a:pt x="313612" y="64770"/>
                  </a:lnTo>
                  <a:lnTo>
                    <a:pt x="274617" y="86940"/>
                  </a:lnTo>
                  <a:lnTo>
                    <a:pt x="237577" y="111961"/>
                  </a:lnTo>
                  <a:lnTo>
                    <a:pt x="202642" y="139685"/>
                  </a:lnTo>
                  <a:lnTo>
                    <a:pt x="169962" y="169962"/>
                  </a:lnTo>
                  <a:lnTo>
                    <a:pt x="139685" y="202642"/>
                  </a:lnTo>
                  <a:lnTo>
                    <a:pt x="111961" y="237577"/>
                  </a:lnTo>
                  <a:lnTo>
                    <a:pt x="86940" y="274617"/>
                  </a:lnTo>
                  <a:lnTo>
                    <a:pt x="64770" y="313612"/>
                  </a:lnTo>
                  <a:lnTo>
                    <a:pt x="45601" y="354413"/>
                  </a:lnTo>
                  <a:lnTo>
                    <a:pt x="29583" y="396872"/>
                  </a:lnTo>
                  <a:lnTo>
                    <a:pt x="16864" y="440838"/>
                  </a:lnTo>
                  <a:lnTo>
                    <a:pt x="7594" y="486162"/>
                  </a:lnTo>
                  <a:lnTo>
                    <a:pt x="1923" y="532695"/>
                  </a:lnTo>
                  <a:lnTo>
                    <a:pt x="0" y="580288"/>
                  </a:lnTo>
                  <a:lnTo>
                    <a:pt x="1923" y="627881"/>
                  </a:lnTo>
                  <a:lnTo>
                    <a:pt x="7594" y="674414"/>
                  </a:lnTo>
                  <a:lnTo>
                    <a:pt x="16864" y="719738"/>
                  </a:lnTo>
                  <a:lnTo>
                    <a:pt x="29583" y="763704"/>
                  </a:lnTo>
                  <a:lnTo>
                    <a:pt x="45601" y="806162"/>
                  </a:lnTo>
                  <a:lnTo>
                    <a:pt x="64770" y="846964"/>
                  </a:lnTo>
                  <a:lnTo>
                    <a:pt x="86940" y="885959"/>
                  </a:lnTo>
                  <a:lnTo>
                    <a:pt x="111961" y="922999"/>
                  </a:lnTo>
                  <a:lnTo>
                    <a:pt x="139685" y="957933"/>
                  </a:lnTo>
                  <a:lnTo>
                    <a:pt x="169962" y="990614"/>
                  </a:lnTo>
                  <a:lnTo>
                    <a:pt x="202642" y="1020891"/>
                  </a:lnTo>
                  <a:lnTo>
                    <a:pt x="237577" y="1048614"/>
                  </a:lnTo>
                  <a:lnTo>
                    <a:pt x="274617" y="1073636"/>
                  </a:lnTo>
                  <a:lnTo>
                    <a:pt x="313612" y="1095806"/>
                  </a:lnTo>
                  <a:lnTo>
                    <a:pt x="354413" y="1114974"/>
                  </a:lnTo>
                  <a:lnTo>
                    <a:pt x="396872" y="1130993"/>
                  </a:lnTo>
                  <a:lnTo>
                    <a:pt x="440838" y="1143712"/>
                  </a:lnTo>
                  <a:lnTo>
                    <a:pt x="486162" y="1152981"/>
                  </a:lnTo>
                  <a:lnTo>
                    <a:pt x="532695" y="1158653"/>
                  </a:lnTo>
                  <a:lnTo>
                    <a:pt x="580288" y="1160576"/>
                  </a:lnTo>
                  <a:lnTo>
                    <a:pt x="627881" y="1158653"/>
                  </a:lnTo>
                  <a:lnTo>
                    <a:pt x="674414" y="1152981"/>
                  </a:lnTo>
                  <a:lnTo>
                    <a:pt x="719738" y="1143712"/>
                  </a:lnTo>
                  <a:lnTo>
                    <a:pt x="763704" y="1130993"/>
                  </a:lnTo>
                  <a:lnTo>
                    <a:pt x="806162" y="1114974"/>
                  </a:lnTo>
                  <a:lnTo>
                    <a:pt x="846964" y="1095806"/>
                  </a:lnTo>
                  <a:lnTo>
                    <a:pt x="885959" y="1073636"/>
                  </a:lnTo>
                  <a:lnTo>
                    <a:pt x="922999" y="1048614"/>
                  </a:lnTo>
                  <a:lnTo>
                    <a:pt x="957933" y="1020891"/>
                  </a:lnTo>
                  <a:lnTo>
                    <a:pt x="990614" y="990614"/>
                  </a:lnTo>
                  <a:lnTo>
                    <a:pt x="1020891" y="957933"/>
                  </a:lnTo>
                  <a:lnTo>
                    <a:pt x="1048614" y="922999"/>
                  </a:lnTo>
                  <a:lnTo>
                    <a:pt x="1073636" y="885959"/>
                  </a:lnTo>
                  <a:lnTo>
                    <a:pt x="1095806" y="846964"/>
                  </a:lnTo>
                  <a:lnTo>
                    <a:pt x="1114974" y="806162"/>
                  </a:lnTo>
                  <a:lnTo>
                    <a:pt x="1130993" y="763704"/>
                  </a:lnTo>
                  <a:lnTo>
                    <a:pt x="1143712" y="719738"/>
                  </a:lnTo>
                  <a:lnTo>
                    <a:pt x="1152981" y="674414"/>
                  </a:lnTo>
                  <a:lnTo>
                    <a:pt x="1158653" y="627881"/>
                  </a:lnTo>
                  <a:lnTo>
                    <a:pt x="1160576" y="580288"/>
                  </a:lnTo>
                  <a:lnTo>
                    <a:pt x="1158653" y="532695"/>
                  </a:lnTo>
                  <a:lnTo>
                    <a:pt x="1152981" y="486162"/>
                  </a:lnTo>
                  <a:lnTo>
                    <a:pt x="1143712" y="440838"/>
                  </a:lnTo>
                  <a:lnTo>
                    <a:pt x="1130993" y="396872"/>
                  </a:lnTo>
                  <a:lnTo>
                    <a:pt x="1114974" y="354413"/>
                  </a:lnTo>
                  <a:lnTo>
                    <a:pt x="1095806" y="313612"/>
                  </a:lnTo>
                  <a:lnTo>
                    <a:pt x="1073636" y="274617"/>
                  </a:lnTo>
                  <a:lnTo>
                    <a:pt x="1048614" y="237577"/>
                  </a:lnTo>
                  <a:lnTo>
                    <a:pt x="1020891" y="202642"/>
                  </a:lnTo>
                  <a:lnTo>
                    <a:pt x="990614" y="169962"/>
                  </a:lnTo>
                  <a:lnTo>
                    <a:pt x="957933" y="139685"/>
                  </a:lnTo>
                  <a:lnTo>
                    <a:pt x="922999" y="111961"/>
                  </a:lnTo>
                  <a:lnTo>
                    <a:pt x="885959" y="86940"/>
                  </a:lnTo>
                  <a:lnTo>
                    <a:pt x="846964" y="64770"/>
                  </a:lnTo>
                  <a:lnTo>
                    <a:pt x="806162" y="45601"/>
                  </a:lnTo>
                  <a:lnTo>
                    <a:pt x="763704" y="29583"/>
                  </a:lnTo>
                  <a:lnTo>
                    <a:pt x="719738" y="16864"/>
                  </a:lnTo>
                  <a:lnTo>
                    <a:pt x="674414" y="7594"/>
                  </a:lnTo>
                  <a:lnTo>
                    <a:pt x="627881" y="1923"/>
                  </a:lnTo>
                  <a:lnTo>
                    <a:pt x="580288" y="0"/>
                  </a:lnTo>
                  <a:close/>
                </a:path>
              </a:pathLst>
            </a:custGeom>
            <a:solidFill>
              <a:srgbClr val="8FC9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743512" y="231539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848629" y="231539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953746" y="231539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743512" y="218876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848629" y="218876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953746" y="218876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105"/>
                  </a:lnTo>
                </a:path>
              </a:pathLst>
            </a:custGeom>
            <a:ln w="33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617372" y="2442032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 h="0">
                  <a:moveTo>
                    <a:pt x="0" y="0"/>
                  </a:moveTo>
                  <a:lnTo>
                    <a:pt x="462513" y="0"/>
                  </a:lnTo>
                </a:path>
              </a:pathLst>
            </a:custGeom>
            <a:ln w="33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617372" y="2019920"/>
              <a:ext cx="462915" cy="612140"/>
            </a:xfrm>
            <a:custGeom>
              <a:avLst/>
              <a:gdLst/>
              <a:ahLst/>
              <a:cxnLst/>
              <a:rect l="l" t="t" r="r" b="b"/>
              <a:pathLst>
                <a:path w="462915" h="612139">
                  <a:moveTo>
                    <a:pt x="231256" y="0"/>
                  </a:moveTo>
                  <a:lnTo>
                    <a:pt x="0" y="84422"/>
                  </a:lnTo>
                  <a:lnTo>
                    <a:pt x="0" y="612063"/>
                  </a:lnTo>
                  <a:lnTo>
                    <a:pt x="189210" y="612063"/>
                  </a:lnTo>
                  <a:lnTo>
                    <a:pt x="189210" y="506535"/>
                  </a:lnTo>
                  <a:lnTo>
                    <a:pt x="273303" y="506535"/>
                  </a:lnTo>
                  <a:lnTo>
                    <a:pt x="273303" y="612063"/>
                  </a:lnTo>
                  <a:lnTo>
                    <a:pt x="462513" y="612063"/>
                  </a:lnTo>
                  <a:lnTo>
                    <a:pt x="462513" y="84422"/>
                  </a:lnTo>
                  <a:lnTo>
                    <a:pt x="231256" y="0"/>
                  </a:lnTo>
                  <a:close/>
                </a:path>
              </a:pathLst>
            </a:custGeom>
            <a:ln w="331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med">
    <p:fade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36232" y="1621129"/>
            <a:ext cx="14094460" cy="5193030"/>
          </a:xfrm>
          <a:custGeom>
            <a:avLst/>
            <a:gdLst/>
            <a:ahLst/>
            <a:cxnLst/>
            <a:rect l="l" t="t" r="r" b="b"/>
            <a:pathLst>
              <a:path w="14094460" h="5193030">
                <a:moveTo>
                  <a:pt x="14094167" y="0"/>
                </a:moveTo>
                <a:lnTo>
                  <a:pt x="0" y="0"/>
                </a:lnTo>
                <a:lnTo>
                  <a:pt x="0" y="5193030"/>
                </a:lnTo>
                <a:lnTo>
                  <a:pt x="14094167" y="5193030"/>
                </a:lnTo>
                <a:lnTo>
                  <a:pt x="1409416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17767" y="1851465"/>
            <a:ext cx="7290434" cy="249428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24485" indent="-273685">
              <a:lnSpc>
                <a:spcPct val="100000"/>
              </a:lnSpc>
              <a:spcBef>
                <a:spcPts val="615"/>
              </a:spcBef>
              <a:buClr>
                <a:srgbClr val="0093D6"/>
              </a:buClr>
              <a:buFont typeface="Arial"/>
              <a:buChar char="•"/>
              <a:tabLst>
                <a:tab pos="32448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Access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97%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doctors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Minnesota</a:t>
            </a:r>
            <a:r>
              <a:rPr dirty="0" baseline="25641" sz="1950" spc="-15">
                <a:solidFill>
                  <a:srgbClr val="003358"/>
                </a:solidFill>
                <a:latin typeface="Arial"/>
                <a:cs typeface="Arial"/>
              </a:rPr>
              <a:t>1</a:t>
            </a:r>
            <a:endParaRPr baseline="25641" sz="1950">
              <a:latin typeface="Arial"/>
              <a:cs typeface="Arial"/>
            </a:endParaRPr>
          </a:p>
          <a:p>
            <a:pPr marL="325120" marR="55880" indent="-274320">
              <a:lnSpc>
                <a:spcPct val="80000"/>
              </a:lnSpc>
              <a:spcBef>
                <a:spcPts val="994"/>
              </a:spcBef>
              <a:buClr>
                <a:srgbClr val="0093D6"/>
              </a:buClr>
              <a:buChar char="•"/>
              <a:tabLst>
                <a:tab pos="32512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National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provider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access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any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contracted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provider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that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accepts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assignment</a:t>
            </a:r>
            <a:endParaRPr sz="2000">
              <a:latin typeface="Arial"/>
              <a:cs typeface="Arial"/>
            </a:endParaRPr>
          </a:p>
          <a:p>
            <a:pPr marL="324485" indent="-273685">
              <a:lnSpc>
                <a:spcPct val="100000"/>
              </a:lnSpc>
              <a:spcBef>
                <a:spcPts val="530"/>
              </a:spcBef>
              <a:buClr>
                <a:srgbClr val="0093D6"/>
              </a:buClr>
              <a:buChar char="•"/>
              <a:tabLst>
                <a:tab pos="32448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Extras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options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not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covered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by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endParaRPr sz="2000">
              <a:latin typeface="Arial"/>
              <a:cs typeface="Arial"/>
            </a:endParaRPr>
          </a:p>
          <a:p>
            <a:pPr marL="324485" indent="-273685">
              <a:lnSpc>
                <a:spcPct val="100000"/>
              </a:lnSpc>
              <a:spcBef>
                <a:spcPts val="515"/>
              </a:spcBef>
              <a:buClr>
                <a:srgbClr val="0093D6"/>
              </a:buClr>
              <a:buChar char="•"/>
              <a:tabLst>
                <a:tab pos="32448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No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referrals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needed</a:t>
            </a:r>
            <a:endParaRPr sz="2000">
              <a:latin typeface="Arial"/>
              <a:cs typeface="Arial"/>
            </a:endParaRPr>
          </a:p>
          <a:p>
            <a:pPr marL="324485" indent="-273685">
              <a:lnSpc>
                <a:spcPct val="100000"/>
              </a:lnSpc>
              <a:spcBef>
                <a:spcPts val="515"/>
              </a:spcBef>
              <a:buClr>
                <a:srgbClr val="0093D6"/>
              </a:buClr>
              <a:buChar char="•"/>
              <a:tabLst>
                <a:tab pos="32448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Worldwide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emergency</a:t>
            </a:r>
            <a:r>
              <a:rPr dirty="0" sz="2000" spc="-6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urgent</a:t>
            </a:r>
            <a:r>
              <a:rPr dirty="0" sz="20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care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dirty="0" sz="2000" spc="-50">
                <a:solidFill>
                  <a:srgbClr val="0093D6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49362" y="4014935"/>
            <a:ext cx="56419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Combined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medical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drug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coverage</a:t>
            </a:r>
            <a:r>
              <a:rPr dirty="0" sz="20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(Part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D)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5867" y="4193811"/>
            <a:ext cx="7133590" cy="138049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615"/>
              </a:spcBef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convenience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one</a:t>
            </a:r>
            <a:r>
              <a:rPr dirty="0" sz="20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plan,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one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card,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one</a:t>
            </a:r>
            <a:r>
              <a:rPr dirty="0" sz="20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bill</a:t>
            </a:r>
            <a:endParaRPr sz="2000">
              <a:latin typeface="Arial"/>
              <a:cs typeface="Arial"/>
            </a:endParaRPr>
          </a:p>
          <a:p>
            <a:pPr marL="287020" marR="5080" indent="-274320">
              <a:lnSpc>
                <a:spcPct val="80000"/>
              </a:lnSpc>
              <a:spcBef>
                <a:spcPts val="994"/>
              </a:spcBef>
              <a:buClr>
                <a:srgbClr val="0093D6"/>
              </a:buClr>
              <a:buChar char="•"/>
              <a:tabLst>
                <a:tab pos="287020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Fill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your</a:t>
            </a:r>
            <a:r>
              <a:rPr dirty="0" sz="20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prescriptions</a:t>
            </a:r>
            <a:r>
              <a:rPr dirty="0" sz="20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at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thousands</a:t>
            </a:r>
            <a:r>
              <a:rPr dirty="0" sz="20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in-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network</a:t>
            </a:r>
            <a:r>
              <a:rPr dirty="0" sz="20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pharmacies nationwide</a:t>
            </a:r>
            <a:endParaRPr sz="20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515"/>
              </a:spcBef>
              <a:buClr>
                <a:srgbClr val="0093D6"/>
              </a:buClr>
              <a:buChar char="•"/>
              <a:tabLst>
                <a:tab pos="286385" algn="l"/>
              </a:tabLst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Annual</a:t>
            </a:r>
            <a:r>
              <a:rPr dirty="0" sz="20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contract</a:t>
            </a:r>
            <a:r>
              <a:rPr dirty="0" sz="2000" spc="-5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plans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5867" y="6404567"/>
            <a:ext cx="527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0093D6"/>
                </a:solidFill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30187" y="6407616"/>
            <a:ext cx="53975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5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987685" y="773798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93D6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/>
              <a:t>GROUP</a:t>
            </a:r>
            <a:r>
              <a:rPr dirty="0" spc="-110"/>
              <a:t> </a:t>
            </a:r>
            <a:r>
              <a:rPr dirty="0"/>
              <a:t>MEDICARE</a:t>
            </a:r>
            <a:r>
              <a:rPr dirty="0" spc="-130"/>
              <a:t> </a:t>
            </a:r>
            <a:r>
              <a:rPr dirty="0" spc="-45"/>
              <a:t>ADVANTAGE</a:t>
            </a:r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2000" b="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2000" spc="-40" b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003358"/>
                </a:solidFill>
                <a:latin typeface="Arial"/>
                <a:cs typeface="Arial"/>
              </a:rPr>
              <a:t>highlights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43894" y="469638"/>
            <a:ext cx="13234669" cy="5126990"/>
            <a:chOff x="943894" y="469638"/>
            <a:chExt cx="13234669" cy="512699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3574" y="2327541"/>
              <a:ext cx="5265407" cy="326897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84834" y="4087475"/>
              <a:ext cx="256540" cy="251460"/>
            </a:xfrm>
            <a:custGeom>
              <a:avLst/>
              <a:gdLst/>
              <a:ahLst/>
              <a:cxnLst/>
              <a:rect l="l" t="t" r="r" b="b"/>
              <a:pathLst>
                <a:path w="256540" h="251460">
                  <a:moveTo>
                    <a:pt x="256531" y="0"/>
                  </a:moveTo>
                  <a:lnTo>
                    <a:pt x="256531" y="251310"/>
                  </a:lnTo>
                  <a:lnTo>
                    <a:pt x="0" y="251310"/>
                  </a:lnTo>
                  <a:lnTo>
                    <a:pt x="0" y="0"/>
                  </a:lnTo>
                </a:path>
              </a:pathLst>
            </a:custGeom>
            <a:ln w="23525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54491" y="4025431"/>
              <a:ext cx="318770" cy="62230"/>
            </a:xfrm>
            <a:custGeom>
              <a:avLst/>
              <a:gdLst/>
              <a:ahLst/>
              <a:cxnLst/>
              <a:rect l="l" t="t" r="r" b="b"/>
              <a:pathLst>
                <a:path w="318769" h="62229">
                  <a:moveTo>
                    <a:pt x="0" y="0"/>
                  </a:moveTo>
                  <a:lnTo>
                    <a:pt x="318266" y="0"/>
                  </a:lnTo>
                  <a:lnTo>
                    <a:pt x="318266" y="61939"/>
                  </a:lnTo>
                  <a:lnTo>
                    <a:pt x="0" y="61939"/>
                  </a:lnTo>
                  <a:lnTo>
                    <a:pt x="0" y="0"/>
                  </a:lnTo>
                  <a:close/>
                </a:path>
              </a:pathLst>
            </a:custGeom>
            <a:ln w="21086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53662" y="4066793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576"/>
                  </a:moveTo>
                  <a:lnTo>
                    <a:pt x="0" y="0"/>
                  </a:lnTo>
                </a:path>
              </a:pathLst>
            </a:custGeom>
            <a:ln w="26270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11983" y="4066793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576"/>
                  </a:moveTo>
                  <a:lnTo>
                    <a:pt x="0" y="0"/>
                  </a:lnTo>
                </a:path>
              </a:pathLst>
            </a:custGeom>
            <a:ln w="26270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70829" y="4066793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576"/>
                  </a:moveTo>
                  <a:lnTo>
                    <a:pt x="0" y="0"/>
                  </a:lnTo>
                </a:path>
              </a:pathLst>
            </a:custGeom>
            <a:ln w="26270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578" y="4163829"/>
              <a:ext cx="151580" cy="894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61436" y="469638"/>
              <a:ext cx="2416742" cy="1537582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847159" y="7391661"/>
            <a:ext cx="91389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1050" spc="-15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dirty="0" sz="1100" spc="-10">
                <a:solidFill>
                  <a:srgbClr val="7E7E7E"/>
                </a:solidFill>
                <a:latin typeface="Arial"/>
                <a:cs typeface="Arial"/>
              </a:rPr>
              <a:t>Medicare-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contracted</a:t>
            </a:r>
            <a:r>
              <a:rPr dirty="0" sz="11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doctors</a:t>
            </a:r>
            <a:r>
              <a:rPr dirty="0" sz="11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compared</a:t>
            </a:r>
            <a:r>
              <a:rPr dirty="0" sz="11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internal</a:t>
            </a:r>
            <a:r>
              <a:rPr dirty="0" sz="11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Blue</a:t>
            </a:r>
            <a:r>
              <a:rPr dirty="0" sz="11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Cross</a:t>
            </a:r>
            <a:r>
              <a:rPr dirty="0" sz="11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Blue</a:t>
            </a:r>
            <a:r>
              <a:rPr dirty="0" sz="11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Shield</a:t>
            </a:r>
            <a:r>
              <a:rPr dirty="0" sz="11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Minnesota</a:t>
            </a:r>
            <a:r>
              <a:rPr dirty="0" sz="11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data,</a:t>
            </a:r>
            <a:r>
              <a:rPr dirty="0" sz="11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dirty="0" sz="11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2024.</a:t>
            </a:r>
            <a:r>
              <a:rPr dirty="0" sz="11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Some</a:t>
            </a:r>
            <a:r>
              <a:rPr dirty="0" sz="11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network</a:t>
            </a:r>
            <a:r>
              <a:rPr dirty="0" sz="11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limitations</a:t>
            </a:r>
            <a:r>
              <a:rPr dirty="0" sz="11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7E7E"/>
                </a:solidFill>
                <a:latin typeface="Arial"/>
                <a:cs typeface="Arial"/>
              </a:rPr>
              <a:t>may</a:t>
            </a:r>
            <a:r>
              <a:rPr dirty="0" sz="11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Arial"/>
                <a:cs typeface="Arial"/>
              </a:rPr>
              <a:t>apply.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84154" y="7813599"/>
            <a:ext cx="6344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8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87685" y="773798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93D6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641" y="408801"/>
            <a:ext cx="4920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MEDICARE</a:t>
            </a:r>
            <a:r>
              <a:rPr dirty="0" spc="-175"/>
              <a:t> </a:t>
            </a:r>
            <a:r>
              <a:rPr dirty="0" spc="-45"/>
              <a:t>ADVANTAGE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0641" y="1044304"/>
            <a:ext cx="12979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3358"/>
                </a:solidFill>
                <a:latin typeface="Arial"/>
                <a:cs typeface="Arial"/>
              </a:rPr>
              <a:t>Plan</a:t>
            </a:r>
            <a:r>
              <a:rPr dirty="0" sz="20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3358"/>
                </a:solidFill>
                <a:latin typeface="Arial"/>
                <a:cs typeface="Arial"/>
              </a:rPr>
              <a:t>extras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4246352" y="0"/>
            <a:ext cx="384175" cy="2651760"/>
          </a:xfrm>
          <a:custGeom>
            <a:avLst/>
            <a:gdLst/>
            <a:ahLst/>
            <a:cxnLst/>
            <a:rect l="l" t="t" r="r" b="b"/>
            <a:pathLst>
              <a:path w="384175" h="2651760">
                <a:moveTo>
                  <a:pt x="384048" y="0"/>
                </a:moveTo>
                <a:lnTo>
                  <a:pt x="0" y="0"/>
                </a:lnTo>
                <a:lnTo>
                  <a:pt x="0" y="2651480"/>
                </a:lnTo>
                <a:lnTo>
                  <a:pt x="384048" y="2651480"/>
                </a:lnTo>
                <a:lnTo>
                  <a:pt x="384048" y="0"/>
                </a:lnTo>
                <a:close/>
              </a:path>
            </a:pathLst>
          </a:custGeom>
          <a:solidFill>
            <a:srgbClr val="0033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4290363" y="196065"/>
            <a:ext cx="288290" cy="22313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145"/>
              </a:lnSpc>
            </a:pP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MEDICARE</a:t>
            </a:r>
            <a:r>
              <a:rPr dirty="0" sz="18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ADVANTAGE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51485" y="2634051"/>
            <a:ext cx="471805" cy="473709"/>
            <a:chOff x="851485" y="2634051"/>
            <a:chExt cx="471805" cy="473709"/>
          </a:xfrm>
        </p:grpSpPr>
        <p:sp>
          <p:nvSpPr>
            <p:cNvPr id="8" name="object 8" descr=""/>
            <p:cNvSpPr/>
            <p:nvPr/>
          </p:nvSpPr>
          <p:spPr>
            <a:xfrm>
              <a:off x="988886" y="2771926"/>
              <a:ext cx="196850" cy="198120"/>
            </a:xfrm>
            <a:custGeom>
              <a:avLst/>
              <a:gdLst/>
              <a:ahLst/>
              <a:cxnLst/>
              <a:rect l="l" t="t" r="r" b="b"/>
              <a:pathLst>
                <a:path w="196850" h="198119">
                  <a:moveTo>
                    <a:pt x="0" y="0"/>
                  </a:moveTo>
                  <a:lnTo>
                    <a:pt x="196804" y="197574"/>
                  </a:lnTo>
                </a:path>
              </a:pathLst>
            </a:custGeom>
            <a:ln w="32864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67917" y="2650483"/>
              <a:ext cx="438784" cy="440690"/>
            </a:xfrm>
            <a:custGeom>
              <a:avLst/>
              <a:gdLst/>
              <a:ahLst/>
              <a:cxnLst/>
              <a:rect l="l" t="t" r="r" b="b"/>
              <a:pathLst>
                <a:path w="438784" h="440689">
                  <a:moveTo>
                    <a:pt x="38967" y="401340"/>
                  </a:moveTo>
                  <a:lnTo>
                    <a:pt x="12989" y="365054"/>
                  </a:lnTo>
                  <a:lnTo>
                    <a:pt x="0" y="323924"/>
                  </a:lnTo>
                  <a:lnTo>
                    <a:pt x="0" y="281180"/>
                  </a:lnTo>
                  <a:lnTo>
                    <a:pt x="12989" y="240051"/>
                  </a:lnTo>
                  <a:lnTo>
                    <a:pt x="38967" y="203765"/>
                  </a:lnTo>
                  <a:lnTo>
                    <a:pt x="202970" y="39119"/>
                  </a:lnTo>
                  <a:lnTo>
                    <a:pt x="239115" y="13039"/>
                  </a:lnTo>
                  <a:lnTo>
                    <a:pt x="280084" y="0"/>
                  </a:lnTo>
                  <a:lnTo>
                    <a:pt x="322661" y="0"/>
                  </a:lnTo>
                  <a:lnTo>
                    <a:pt x="363631" y="13039"/>
                  </a:lnTo>
                  <a:lnTo>
                    <a:pt x="399775" y="39119"/>
                  </a:lnTo>
                  <a:lnTo>
                    <a:pt x="425753" y="75405"/>
                  </a:lnTo>
                  <a:lnTo>
                    <a:pt x="438742" y="116535"/>
                  </a:lnTo>
                  <a:lnTo>
                    <a:pt x="438742" y="159279"/>
                  </a:lnTo>
                  <a:lnTo>
                    <a:pt x="425753" y="200408"/>
                  </a:lnTo>
                  <a:lnTo>
                    <a:pt x="399775" y="236694"/>
                  </a:lnTo>
                  <a:lnTo>
                    <a:pt x="235771" y="401340"/>
                  </a:lnTo>
                  <a:lnTo>
                    <a:pt x="199627" y="427420"/>
                  </a:lnTo>
                  <a:lnTo>
                    <a:pt x="158658" y="440460"/>
                  </a:lnTo>
                  <a:lnTo>
                    <a:pt x="116080" y="440460"/>
                  </a:lnTo>
                  <a:lnTo>
                    <a:pt x="75111" y="427420"/>
                  </a:lnTo>
                  <a:lnTo>
                    <a:pt x="38967" y="401340"/>
                  </a:lnTo>
                  <a:close/>
                </a:path>
              </a:pathLst>
            </a:custGeom>
            <a:ln w="32864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7937158" y="1875249"/>
            <a:ext cx="494665" cy="337820"/>
            <a:chOff x="7937158" y="1875249"/>
            <a:chExt cx="494665" cy="337820"/>
          </a:xfrm>
        </p:grpSpPr>
        <p:sp>
          <p:nvSpPr>
            <p:cNvPr id="11" name="object 11" descr=""/>
            <p:cNvSpPr/>
            <p:nvPr/>
          </p:nvSpPr>
          <p:spPr>
            <a:xfrm>
              <a:off x="7952655" y="2133553"/>
              <a:ext cx="464184" cy="0"/>
            </a:xfrm>
            <a:custGeom>
              <a:avLst/>
              <a:gdLst/>
              <a:ahLst/>
              <a:cxnLst/>
              <a:rect l="l" t="t" r="r" b="b"/>
              <a:pathLst>
                <a:path w="464184" h="0">
                  <a:moveTo>
                    <a:pt x="0" y="0"/>
                  </a:moveTo>
                  <a:lnTo>
                    <a:pt x="463629" y="0"/>
                  </a:lnTo>
                </a:path>
              </a:pathLst>
            </a:custGeom>
            <a:ln w="31029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52655" y="1890746"/>
              <a:ext cx="464184" cy="306705"/>
            </a:xfrm>
            <a:custGeom>
              <a:avLst/>
              <a:gdLst/>
              <a:ahLst/>
              <a:cxnLst/>
              <a:rect l="l" t="t" r="r" b="b"/>
              <a:pathLst>
                <a:path w="464184" h="306705">
                  <a:moveTo>
                    <a:pt x="148207" y="0"/>
                  </a:moveTo>
                  <a:lnTo>
                    <a:pt x="337213" y="158096"/>
                  </a:lnTo>
                  <a:lnTo>
                    <a:pt x="400421" y="158096"/>
                  </a:lnTo>
                  <a:lnTo>
                    <a:pt x="425026" y="163082"/>
                  </a:lnTo>
                  <a:lnTo>
                    <a:pt x="445117" y="176680"/>
                  </a:lnTo>
                  <a:lnTo>
                    <a:pt x="458663" y="196850"/>
                  </a:lnTo>
                  <a:lnTo>
                    <a:pt x="463629" y="221551"/>
                  </a:lnTo>
                  <a:lnTo>
                    <a:pt x="463629" y="263907"/>
                  </a:lnTo>
                  <a:lnTo>
                    <a:pt x="460330" y="280356"/>
                  </a:lnTo>
                  <a:lnTo>
                    <a:pt x="451328" y="293800"/>
                  </a:lnTo>
                  <a:lnTo>
                    <a:pt x="437968" y="302886"/>
                  </a:lnTo>
                  <a:lnTo>
                    <a:pt x="421594" y="306262"/>
                  </a:lnTo>
                  <a:lnTo>
                    <a:pt x="42190" y="306262"/>
                  </a:lnTo>
                  <a:lnTo>
                    <a:pt x="25822" y="302851"/>
                  </a:lnTo>
                  <a:lnTo>
                    <a:pt x="12448" y="293765"/>
                  </a:lnTo>
                  <a:lnTo>
                    <a:pt x="3397" y="280338"/>
                  </a:lnTo>
                  <a:lnTo>
                    <a:pt x="0" y="263907"/>
                  </a:lnTo>
                  <a:lnTo>
                    <a:pt x="0" y="91072"/>
                  </a:lnTo>
                  <a:lnTo>
                    <a:pt x="1651" y="82859"/>
                  </a:lnTo>
                  <a:lnTo>
                    <a:pt x="6156" y="76152"/>
                  </a:lnTo>
                  <a:lnTo>
                    <a:pt x="12837" y="71630"/>
                  </a:lnTo>
                  <a:lnTo>
                    <a:pt x="21017" y="69971"/>
                  </a:lnTo>
                  <a:lnTo>
                    <a:pt x="21172" y="69971"/>
                  </a:lnTo>
                  <a:lnTo>
                    <a:pt x="24696" y="69971"/>
                  </a:lnTo>
                  <a:lnTo>
                    <a:pt x="28142" y="70887"/>
                  </a:lnTo>
                  <a:lnTo>
                    <a:pt x="31217" y="72609"/>
                  </a:lnTo>
                  <a:lnTo>
                    <a:pt x="48698" y="81317"/>
                  </a:lnTo>
                  <a:lnTo>
                    <a:pt x="67021" y="87854"/>
                  </a:lnTo>
                  <a:lnTo>
                    <a:pt x="85988" y="92160"/>
                  </a:lnTo>
                  <a:lnTo>
                    <a:pt x="105398" y="94174"/>
                  </a:lnTo>
                  <a:lnTo>
                    <a:pt x="116108" y="93619"/>
                  </a:lnTo>
                  <a:lnTo>
                    <a:pt x="126665" y="91921"/>
                  </a:lnTo>
                  <a:lnTo>
                    <a:pt x="136982" y="89100"/>
                  </a:lnTo>
                  <a:lnTo>
                    <a:pt x="146970" y="85176"/>
                  </a:lnTo>
                </a:path>
              </a:pathLst>
            </a:custGeom>
            <a:ln w="30992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171" y="4757405"/>
            <a:ext cx="669461" cy="23423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728948" y="1619222"/>
            <a:ext cx="5113655" cy="97790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spc="-10" b="1">
                <a:solidFill>
                  <a:srgbClr val="0093D6"/>
                </a:solidFill>
                <a:latin typeface="Arial Narrow"/>
                <a:cs typeface="Arial Narrow"/>
              </a:rPr>
              <a:t>SILVERSNEAKERS®</a:t>
            </a:r>
            <a:endParaRPr sz="24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50+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fitness</a:t>
            </a:r>
            <a:r>
              <a:rPr dirty="0" sz="1600" spc="-4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classes</a:t>
            </a:r>
            <a:r>
              <a:rPr dirty="0" sz="1600" spc="-4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on-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demand</a:t>
            </a:r>
            <a:r>
              <a:rPr dirty="0" sz="16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workout</a:t>
            </a:r>
            <a:r>
              <a:rPr dirty="0" sz="16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videos,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workshops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and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online</a:t>
            </a:r>
            <a:r>
              <a:rPr dirty="0" sz="16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classes</a:t>
            </a:r>
            <a:r>
              <a:rPr dirty="0" sz="16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—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all</a:t>
            </a:r>
            <a:r>
              <a:rPr dirty="0" sz="16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no</a:t>
            </a:r>
            <a:r>
              <a:rPr dirty="0" sz="1600" spc="-2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additional</a:t>
            </a:r>
            <a:r>
              <a:rPr dirty="0" sz="16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cost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728948" y="2777462"/>
            <a:ext cx="4338955" cy="73406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spc="-10" b="1">
                <a:solidFill>
                  <a:srgbClr val="0093D6"/>
                </a:solidFill>
                <a:latin typeface="Arial Narrow"/>
                <a:cs typeface="Arial Narrow"/>
              </a:rPr>
              <a:t>CHIROPRACTIC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12</a:t>
            </a:r>
            <a:r>
              <a:rPr dirty="0" sz="16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routine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visits;</a:t>
            </a:r>
            <a:r>
              <a:rPr dirty="0" sz="16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any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diagnosis</a:t>
            </a:r>
            <a:r>
              <a:rPr dirty="0" sz="1600" spc="-4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(X-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ray</a:t>
            </a:r>
            <a:r>
              <a:rPr dirty="0" sz="1600" spc="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excluded)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728948" y="3691862"/>
            <a:ext cx="1951989" cy="73406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spc="-10" b="1">
                <a:solidFill>
                  <a:srgbClr val="0093D6"/>
                </a:solidFill>
                <a:latin typeface="Arial Narrow"/>
                <a:cs typeface="Arial Narrow"/>
              </a:rPr>
              <a:t>ACUPUNCTURE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12</a:t>
            </a:r>
            <a:r>
              <a:rPr dirty="0" sz="16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visits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pain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28948" y="4606263"/>
            <a:ext cx="5098415" cy="97790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spc="-10" b="1">
                <a:solidFill>
                  <a:srgbClr val="0093D6"/>
                </a:solidFill>
                <a:latin typeface="Arial Narrow"/>
                <a:cs typeface="Arial Narrow"/>
              </a:rPr>
              <a:t>MEALS</a:t>
            </a:r>
            <a:endParaRPr sz="24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28</a:t>
            </a:r>
            <a:r>
              <a:rPr dirty="0" sz="16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meals</a:t>
            </a:r>
            <a:r>
              <a:rPr dirty="0" sz="16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provided</a:t>
            </a:r>
            <a:r>
              <a:rPr dirty="0" sz="1600" spc="-2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no</a:t>
            </a:r>
            <a:r>
              <a:rPr dirty="0" sz="1600" spc="-2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cost</a:t>
            </a:r>
            <a:r>
              <a:rPr dirty="0" sz="16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after an</a:t>
            </a:r>
            <a:r>
              <a:rPr dirty="0" sz="1600" spc="-2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approved</a:t>
            </a:r>
            <a:r>
              <a:rPr dirty="0" sz="16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inpatient 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stay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728948" y="5764502"/>
            <a:ext cx="4518025" cy="125984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b="1">
                <a:solidFill>
                  <a:srgbClr val="0093D6"/>
                </a:solidFill>
                <a:latin typeface="Arial Narrow"/>
                <a:cs typeface="Arial Narrow"/>
              </a:rPr>
              <a:t>DIABETES</a:t>
            </a:r>
            <a:r>
              <a:rPr dirty="0" sz="2400" spc="-70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0093D6"/>
                </a:solidFill>
                <a:latin typeface="Arial Narrow"/>
                <a:cs typeface="Arial Narrow"/>
              </a:rPr>
              <a:t>PREVENTION</a:t>
            </a:r>
            <a:endParaRPr sz="24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Diabetes</a:t>
            </a:r>
            <a:r>
              <a:rPr dirty="0" sz="16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heart</a:t>
            </a:r>
            <a:r>
              <a:rPr dirty="0" sz="16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disease</a:t>
            </a:r>
            <a:r>
              <a:rPr dirty="0" sz="1600" spc="-6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prevention</a:t>
            </a:r>
            <a:r>
              <a:rPr dirty="0" sz="16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with</a:t>
            </a:r>
            <a:r>
              <a:rPr dirty="0" sz="16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358"/>
                </a:solidFill>
                <a:latin typeface="Arial"/>
                <a:cs typeface="Arial"/>
              </a:rPr>
              <a:t>online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education,</a:t>
            </a:r>
            <a:r>
              <a:rPr dirty="0" sz="16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health</a:t>
            </a:r>
            <a:r>
              <a:rPr dirty="0" sz="16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coaching</a:t>
            </a:r>
            <a:r>
              <a:rPr dirty="0" sz="1600" spc="-5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and</a:t>
            </a:r>
            <a:r>
              <a:rPr dirty="0" sz="16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peer</a:t>
            </a:r>
            <a:r>
              <a:rPr dirty="0" sz="16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358"/>
                </a:solidFill>
                <a:latin typeface="Arial"/>
                <a:cs typeface="Arial"/>
              </a:rPr>
              <a:t>groups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600" spc="-50">
                <a:solidFill>
                  <a:srgbClr val="003358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75989" y="1457811"/>
            <a:ext cx="2075180" cy="73406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b="1">
                <a:solidFill>
                  <a:srgbClr val="0093D6"/>
                </a:solidFill>
                <a:latin typeface="Arial Narrow"/>
                <a:cs typeface="Arial Narrow"/>
              </a:rPr>
              <a:t>PHYSICAL</a:t>
            </a:r>
            <a:r>
              <a:rPr dirty="0" sz="2400" spc="-130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20" b="1">
                <a:solidFill>
                  <a:srgbClr val="0093D6"/>
                </a:solidFill>
                <a:latin typeface="Arial Narrow"/>
                <a:cs typeface="Arial Narrow"/>
              </a:rPr>
              <a:t>EXAM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$0</a:t>
            </a:r>
            <a:r>
              <a:rPr dirty="0" sz="1600" spc="-2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copay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for 1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 exam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75989" y="2448411"/>
            <a:ext cx="5581650" cy="73406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spc="-20" b="1">
                <a:solidFill>
                  <a:srgbClr val="0093D6"/>
                </a:solidFill>
                <a:latin typeface="Arial Narrow"/>
                <a:cs typeface="Arial Narrow"/>
              </a:rPr>
              <a:t>OVER-</a:t>
            </a:r>
            <a:r>
              <a:rPr dirty="0" sz="2400" spc="-10" b="1">
                <a:solidFill>
                  <a:srgbClr val="0093D6"/>
                </a:solidFill>
                <a:latin typeface="Arial Narrow"/>
                <a:cs typeface="Arial Narrow"/>
              </a:rPr>
              <a:t>THE-COUNTER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$50</a:t>
            </a:r>
            <a:r>
              <a:rPr dirty="0" sz="1600" spc="-3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quarterly</a:t>
            </a:r>
            <a:r>
              <a:rPr dirty="0" sz="1600" spc="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balance</a:t>
            </a:r>
            <a:r>
              <a:rPr dirty="0" sz="16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eligible</a:t>
            </a:r>
            <a:r>
              <a:rPr dirty="0" sz="1600" spc="-4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over-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the-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counter</a:t>
            </a:r>
            <a:r>
              <a:rPr dirty="0" sz="1600" spc="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purchases*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675989" y="3362811"/>
            <a:ext cx="2494915" cy="73406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spc="-20" b="1">
                <a:solidFill>
                  <a:srgbClr val="0093D6"/>
                </a:solidFill>
                <a:latin typeface="Arial Narrow"/>
                <a:cs typeface="Arial Narrow"/>
              </a:rPr>
              <a:t>DENTAL-</a:t>
            </a:r>
            <a:r>
              <a:rPr dirty="0" sz="2400" spc="-45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93D6"/>
                </a:solidFill>
                <a:latin typeface="Arial Narrow"/>
                <a:cs typeface="Arial Narrow"/>
              </a:rPr>
              <a:t>MAPD</a:t>
            </a:r>
            <a:r>
              <a:rPr dirty="0" sz="2400" spc="-60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20" b="1">
                <a:solidFill>
                  <a:srgbClr val="0093D6"/>
                </a:solidFill>
                <a:latin typeface="Arial Narrow"/>
                <a:cs typeface="Arial Narrow"/>
              </a:rPr>
              <a:t>only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Preventive</a:t>
            </a:r>
            <a:r>
              <a:rPr dirty="0" sz="1600" spc="-7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dental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675989" y="4277211"/>
            <a:ext cx="5636895" cy="97790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spc="-10" b="1">
                <a:solidFill>
                  <a:srgbClr val="0093D6"/>
                </a:solidFill>
                <a:latin typeface="Arial Narrow"/>
                <a:cs typeface="Arial Narrow"/>
              </a:rPr>
              <a:t>VISION</a:t>
            </a:r>
            <a:endParaRPr sz="24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$0</a:t>
            </a:r>
            <a:r>
              <a:rPr dirty="0" sz="16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copay</a:t>
            </a:r>
            <a:r>
              <a:rPr dirty="0" sz="1600" spc="-2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1</a:t>
            </a:r>
            <a:r>
              <a:rPr dirty="0" sz="16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routine</a:t>
            </a:r>
            <a:r>
              <a:rPr dirty="0" sz="1600" spc="-1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exam</a:t>
            </a:r>
            <a:r>
              <a:rPr dirty="0" sz="1600" spc="-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plus</a:t>
            </a:r>
            <a:r>
              <a:rPr dirty="0" sz="1600" spc="-4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$200</a:t>
            </a:r>
            <a:r>
              <a:rPr dirty="0" sz="16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annual</a:t>
            </a:r>
            <a:r>
              <a:rPr dirty="0" sz="16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eyewear </a:t>
            </a:r>
            <a:r>
              <a:rPr dirty="0" sz="1600" spc="-10">
                <a:solidFill>
                  <a:srgbClr val="003358"/>
                </a:solidFill>
                <a:latin typeface="Arial"/>
                <a:cs typeface="Arial"/>
              </a:rPr>
              <a:t>benefit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1600" spc="-1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358"/>
                </a:solidFill>
                <a:latin typeface="Arial"/>
                <a:cs typeface="Arial"/>
              </a:rPr>
              <a:t>non-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Medicare</a:t>
            </a:r>
            <a:r>
              <a:rPr dirty="0" sz="16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covered</a:t>
            </a:r>
            <a:r>
              <a:rPr dirty="0" sz="16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358"/>
                </a:solidFill>
                <a:latin typeface="Arial"/>
                <a:cs typeface="Arial"/>
              </a:rPr>
              <a:t>eyewear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75989" y="5564991"/>
            <a:ext cx="5604510" cy="97790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spc="-10" b="1">
                <a:solidFill>
                  <a:srgbClr val="0093D6"/>
                </a:solidFill>
                <a:latin typeface="Arial Narrow"/>
                <a:cs typeface="Arial Narrow"/>
              </a:rPr>
              <a:t>HEARING</a:t>
            </a:r>
            <a:endParaRPr sz="2400">
              <a:latin typeface="Arial Narrow"/>
              <a:cs typeface="Arial Narrow"/>
            </a:endParaRPr>
          </a:p>
          <a:p>
            <a:pPr marL="21590" marR="5080" indent="-9525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$0</a:t>
            </a:r>
            <a:r>
              <a:rPr dirty="0" sz="1600" spc="-3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copay</a:t>
            </a:r>
            <a:r>
              <a:rPr dirty="0" sz="1600" spc="-10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on</a:t>
            </a:r>
            <a:r>
              <a:rPr dirty="0" sz="1600" spc="-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767"/>
                </a:solidFill>
                <a:latin typeface="Arial"/>
                <a:cs typeface="Arial"/>
              </a:rPr>
              <a:t>exams,</a:t>
            </a:r>
            <a:r>
              <a:rPr dirty="0" sz="1600" spc="-5">
                <a:solidFill>
                  <a:srgbClr val="00376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$499</a:t>
            </a:r>
            <a:r>
              <a:rPr dirty="0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copay</a:t>
            </a:r>
            <a:r>
              <a:rPr dirty="0" sz="1600" spc="4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358"/>
                </a:solidFill>
                <a:latin typeface="Arial"/>
                <a:cs typeface="Arial"/>
              </a:rPr>
              <a:t>(Advanced</a:t>
            </a:r>
            <a:r>
              <a:rPr dirty="0" sz="1600" spc="-10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Aid),</a:t>
            </a:r>
            <a:r>
              <a:rPr dirty="0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$799</a:t>
            </a:r>
            <a:r>
              <a:rPr dirty="0" sz="1600" spc="-2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358"/>
                </a:solidFill>
                <a:latin typeface="Arial"/>
                <a:cs typeface="Arial"/>
              </a:rPr>
              <a:t>copay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(Premium)</a:t>
            </a:r>
            <a:r>
              <a:rPr dirty="0" sz="16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per</a:t>
            </a:r>
            <a:r>
              <a:rPr dirty="0" sz="16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hearing</a:t>
            </a:r>
            <a:r>
              <a:rPr dirty="0" sz="1600" spc="-4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3358"/>
                </a:solidFill>
                <a:latin typeface="Arial"/>
                <a:cs typeface="Arial"/>
              </a:rPr>
              <a:t>aid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75989" y="6723231"/>
            <a:ext cx="5156200" cy="73406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00" b="1">
                <a:solidFill>
                  <a:srgbClr val="0093D6"/>
                </a:solidFill>
                <a:latin typeface="Arial Narrow"/>
                <a:cs typeface="Arial Narrow"/>
              </a:rPr>
              <a:t>PEER</a:t>
            </a:r>
            <a:r>
              <a:rPr dirty="0" sz="2400" spc="-85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0093D6"/>
                </a:solidFill>
                <a:latin typeface="Arial Narrow"/>
                <a:cs typeface="Arial Narrow"/>
              </a:rPr>
              <a:t>SUPPORT</a:t>
            </a:r>
            <a:r>
              <a:rPr dirty="0" sz="2400" spc="-80" b="1">
                <a:solidFill>
                  <a:srgbClr val="0093D6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0093D6"/>
                </a:solidFill>
                <a:latin typeface="Arial Narrow"/>
                <a:cs typeface="Arial Narrow"/>
              </a:rPr>
              <a:t>SPECIALIST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$0</a:t>
            </a:r>
            <a:r>
              <a:rPr dirty="0" sz="16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copay</a:t>
            </a:r>
            <a:r>
              <a:rPr dirty="0" sz="16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substance</a:t>
            </a:r>
            <a:r>
              <a:rPr dirty="0" sz="1600" spc="-3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abuse</a:t>
            </a:r>
            <a:r>
              <a:rPr dirty="0" sz="1600" spc="-4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disorders</a:t>
            </a:r>
            <a:r>
              <a:rPr dirty="0" sz="16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or</a:t>
            </a:r>
            <a:r>
              <a:rPr dirty="0" sz="1600" spc="-3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3358"/>
                </a:solidFill>
                <a:latin typeface="Arial"/>
                <a:cs typeface="Arial"/>
              </a:rPr>
              <a:t>mental</a:t>
            </a:r>
            <a:r>
              <a:rPr dirty="0" sz="1600" spc="-2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3358"/>
                </a:solidFill>
                <a:latin typeface="Arial"/>
                <a:cs typeface="Arial"/>
              </a:rPr>
              <a:t>illness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76457" y="5876131"/>
            <a:ext cx="475615" cy="496570"/>
            <a:chOff x="776457" y="5876131"/>
            <a:chExt cx="475615" cy="496570"/>
          </a:xfrm>
        </p:grpSpPr>
        <p:sp>
          <p:nvSpPr>
            <p:cNvPr id="26" name="object 26" descr=""/>
            <p:cNvSpPr/>
            <p:nvPr/>
          </p:nvSpPr>
          <p:spPr>
            <a:xfrm>
              <a:off x="874594" y="6025337"/>
              <a:ext cx="52705" cy="244475"/>
            </a:xfrm>
            <a:custGeom>
              <a:avLst/>
              <a:gdLst/>
              <a:ahLst/>
              <a:cxnLst/>
              <a:rect l="l" t="t" r="r" b="b"/>
              <a:pathLst>
                <a:path w="52705" h="244475">
                  <a:moveTo>
                    <a:pt x="12518" y="0"/>
                  </a:moveTo>
                  <a:lnTo>
                    <a:pt x="37257" y="37793"/>
                  </a:lnTo>
                  <a:lnTo>
                    <a:pt x="49318" y="63804"/>
                  </a:lnTo>
                  <a:lnTo>
                    <a:pt x="52136" y="90107"/>
                  </a:lnTo>
                  <a:lnTo>
                    <a:pt x="49144" y="128773"/>
                  </a:lnTo>
                  <a:lnTo>
                    <a:pt x="42839" y="159954"/>
                  </a:lnTo>
                  <a:lnTo>
                    <a:pt x="32430" y="189856"/>
                  </a:lnTo>
                  <a:lnTo>
                    <a:pt x="18093" y="218075"/>
                  </a:lnTo>
                  <a:lnTo>
                    <a:pt x="0" y="244203"/>
                  </a:lnTo>
                </a:path>
              </a:pathLst>
            </a:custGeom>
            <a:ln w="30913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457" y="6040600"/>
              <a:ext cx="103548" cy="20685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976438" y="5891600"/>
              <a:ext cx="260350" cy="465455"/>
            </a:xfrm>
            <a:custGeom>
              <a:avLst/>
              <a:gdLst/>
              <a:ahLst/>
              <a:cxnLst/>
              <a:rect l="l" t="t" r="r" b="b"/>
              <a:pathLst>
                <a:path w="260350" h="465454">
                  <a:moveTo>
                    <a:pt x="0" y="168025"/>
                  </a:moveTo>
                  <a:lnTo>
                    <a:pt x="0" y="126600"/>
                  </a:lnTo>
                  <a:lnTo>
                    <a:pt x="10440" y="77049"/>
                  </a:lnTo>
                  <a:lnTo>
                    <a:pt x="38007" y="36729"/>
                  </a:lnTo>
                  <a:lnTo>
                    <a:pt x="78600" y="9695"/>
                  </a:lnTo>
                  <a:lnTo>
                    <a:pt x="128116" y="0"/>
                  </a:lnTo>
                  <a:lnTo>
                    <a:pt x="177892" y="8150"/>
                  </a:lnTo>
                  <a:lnTo>
                    <a:pt x="219273" y="33915"/>
                  </a:lnTo>
                  <a:lnTo>
                    <a:pt x="248032" y="73364"/>
                  </a:lnTo>
                  <a:lnTo>
                    <a:pt x="259941" y="122567"/>
                  </a:lnTo>
                  <a:lnTo>
                    <a:pt x="259941" y="125670"/>
                  </a:lnTo>
                  <a:lnTo>
                    <a:pt x="252647" y="184616"/>
                  </a:lnTo>
                  <a:lnTo>
                    <a:pt x="229033" y="239083"/>
                  </a:lnTo>
                  <a:lnTo>
                    <a:pt x="213660" y="267407"/>
                  </a:lnTo>
                  <a:lnTo>
                    <a:pt x="202521" y="297490"/>
                  </a:lnTo>
                  <a:lnTo>
                    <a:pt x="195751" y="328856"/>
                  </a:lnTo>
                  <a:lnTo>
                    <a:pt x="193488" y="361029"/>
                  </a:lnTo>
                  <a:lnTo>
                    <a:pt x="193488" y="372355"/>
                  </a:lnTo>
                  <a:lnTo>
                    <a:pt x="186978" y="411882"/>
                  </a:lnTo>
                  <a:lnTo>
                    <a:pt x="166906" y="440834"/>
                  </a:lnTo>
                  <a:lnTo>
                    <a:pt x="136635" y="458819"/>
                  </a:lnTo>
                  <a:lnTo>
                    <a:pt x="99525" y="465444"/>
                  </a:lnTo>
                  <a:lnTo>
                    <a:pt x="64137" y="458230"/>
                  </a:lnTo>
                  <a:lnTo>
                    <a:pt x="37457" y="437518"/>
                  </a:lnTo>
                  <a:lnTo>
                    <a:pt x="20484" y="407147"/>
                  </a:lnTo>
                  <a:lnTo>
                    <a:pt x="14217" y="370959"/>
                  </a:lnTo>
                </a:path>
              </a:pathLst>
            </a:custGeom>
            <a:ln w="30937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323" y="5958043"/>
              <a:ext cx="151882" cy="239468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7913699" y="3834007"/>
            <a:ext cx="452755" cy="544830"/>
            <a:chOff x="7913699" y="3834007"/>
            <a:chExt cx="452755" cy="544830"/>
          </a:xfrm>
        </p:grpSpPr>
        <p:sp>
          <p:nvSpPr>
            <p:cNvPr id="31" name="object 31" descr=""/>
            <p:cNvSpPr/>
            <p:nvPr/>
          </p:nvSpPr>
          <p:spPr>
            <a:xfrm>
              <a:off x="7966981" y="3851488"/>
              <a:ext cx="372745" cy="312420"/>
            </a:xfrm>
            <a:custGeom>
              <a:avLst/>
              <a:gdLst/>
              <a:ahLst/>
              <a:cxnLst/>
              <a:rect l="l" t="t" r="r" b="b"/>
              <a:pathLst>
                <a:path w="372745" h="312420">
                  <a:moveTo>
                    <a:pt x="372158" y="0"/>
                  </a:moveTo>
                  <a:lnTo>
                    <a:pt x="132526" y="0"/>
                  </a:lnTo>
                  <a:lnTo>
                    <a:pt x="2419" y="116258"/>
                  </a:lnTo>
                  <a:lnTo>
                    <a:pt x="604" y="151649"/>
                  </a:lnTo>
                  <a:lnTo>
                    <a:pt x="0" y="187074"/>
                  </a:lnTo>
                  <a:lnTo>
                    <a:pt x="604" y="222503"/>
                  </a:lnTo>
                  <a:lnTo>
                    <a:pt x="2419" y="257904"/>
                  </a:lnTo>
                  <a:lnTo>
                    <a:pt x="5245" y="283223"/>
                  </a:lnTo>
                  <a:lnTo>
                    <a:pt x="9984" y="300122"/>
                  </a:lnTo>
                  <a:lnTo>
                    <a:pt x="19661" y="309437"/>
                  </a:lnTo>
                  <a:lnTo>
                    <a:pt x="37300" y="312006"/>
                  </a:lnTo>
                </a:path>
              </a:pathLst>
            </a:custGeom>
            <a:ln w="34961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2410" y="3971280"/>
              <a:ext cx="175150" cy="36670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8049886" y="3970896"/>
              <a:ext cx="289560" cy="197485"/>
            </a:xfrm>
            <a:custGeom>
              <a:avLst/>
              <a:gdLst/>
              <a:ahLst/>
              <a:cxnLst/>
              <a:rect l="l" t="t" r="r" b="b"/>
              <a:pathLst>
                <a:path w="289559" h="197485">
                  <a:moveTo>
                    <a:pt x="289253" y="33441"/>
                  </a:moveTo>
                  <a:lnTo>
                    <a:pt x="235961" y="48915"/>
                  </a:lnTo>
                  <a:lnTo>
                    <a:pt x="179280" y="77366"/>
                  </a:lnTo>
                  <a:lnTo>
                    <a:pt x="149729" y="103476"/>
                  </a:lnTo>
                  <a:lnTo>
                    <a:pt x="101239" y="149653"/>
                  </a:lnTo>
                  <a:lnTo>
                    <a:pt x="65143" y="183338"/>
                  </a:lnTo>
                  <a:lnTo>
                    <a:pt x="35979" y="197359"/>
                  </a:lnTo>
                  <a:lnTo>
                    <a:pt x="8286" y="184542"/>
                  </a:lnTo>
                  <a:lnTo>
                    <a:pt x="0" y="156780"/>
                  </a:lnTo>
                  <a:lnTo>
                    <a:pt x="11186" y="125406"/>
                  </a:lnTo>
                  <a:lnTo>
                    <a:pt x="28030" y="99745"/>
                  </a:lnTo>
                  <a:lnTo>
                    <a:pt x="36714" y="89119"/>
                  </a:lnTo>
                  <a:lnTo>
                    <a:pt x="123917" y="0"/>
                  </a:lnTo>
                </a:path>
              </a:pathLst>
            </a:custGeom>
            <a:ln w="34974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931206" y="4296712"/>
              <a:ext cx="417830" cy="53975"/>
            </a:xfrm>
            <a:custGeom>
              <a:avLst/>
              <a:gdLst/>
              <a:ahLst/>
              <a:cxnLst/>
              <a:rect l="l" t="t" r="r" b="b"/>
              <a:pathLst>
                <a:path w="417829" h="53975">
                  <a:moveTo>
                    <a:pt x="0" y="36965"/>
                  </a:moveTo>
                  <a:lnTo>
                    <a:pt x="40813" y="9446"/>
                  </a:lnTo>
                  <a:lnTo>
                    <a:pt x="75364" y="0"/>
                  </a:lnTo>
                  <a:lnTo>
                    <a:pt x="122505" y="8379"/>
                  </a:lnTo>
                  <a:lnTo>
                    <a:pt x="201089" y="34339"/>
                  </a:lnTo>
                  <a:lnTo>
                    <a:pt x="291488" y="53839"/>
                  </a:lnTo>
                  <a:lnTo>
                    <a:pt x="359601" y="51672"/>
                  </a:lnTo>
                  <a:lnTo>
                    <a:pt x="402567" y="40839"/>
                  </a:lnTo>
                  <a:lnTo>
                    <a:pt x="417525" y="34339"/>
                  </a:lnTo>
                </a:path>
              </a:pathLst>
            </a:custGeom>
            <a:ln w="35015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1290" y="4105943"/>
              <a:ext cx="91064" cy="272838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811643" y="3593326"/>
            <a:ext cx="495934" cy="495934"/>
            <a:chOff x="811643" y="3593326"/>
            <a:chExt cx="495934" cy="495934"/>
          </a:xfrm>
        </p:grpSpPr>
        <p:sp>
          <p:nvSpPr>
            <p:cNvPr id="37" name="object 37" descr=""/>
            <p:cNvSpPr/>
            <p:nvPr/>
          </p:nvSpPr>
          <p:spPr>
            <a:xfrm>
              <a:off x="827128" y="3608811"/>
              <a:ext cx="465455" cy="464820"/>
            </a:xfrm>
            <a:custGeom>
              <a:avLst/>
              <a:gdLst/>
              <a:ahLst/>
              <a:cxnLst/>
              <a:rect l="l" t="t" r="r" b="b"/>
              <a:pathLst>
                <a:path w="465455" h="464820">
                  <a:moveTo>
                    <a:pt x="464866" y="85331"/>
                  </a:moveTo>
                  <a:lnTo>
                    <a:pt x="460973" y="56158"/>
                  </a:lnTo>
                  <a:lnTo>
                    <a:pt x="447055" y="28586"/>
                  </a:lnTo>
                  <a:lnTo>
                    <a:pt x="419749" y="8053"/>
                  </a:lnTo>
                  <a:lnTo>
                    <a:pt x="375694" y="0"/>
                  </a:lnTo>
                  <a:lnTo>
                    <a:pt x="353015" y="1284"/>
                  </a:lnTo>
                  <a:lnTo>
                    <a:pt x="336711" y="4925"/>
                  </a:lnTo>
                  <a:lnTo>
                    <a:pt x="320580" y="10603"/>
                  </a:lnTo>
                  <a:lnTo>
                    <a:pt x="298423" y="17997"/>
                  </a:lnTo>
                  <a:lnTo>
                    <a:pt x="282281" y="22617"/>
                  </a:lnTo>
                  <a:lnTo>
                    <a:pt x="265851" y="25950"/>
                  </a:lnTo>
                  <a:lnTo>
                    <a:pt x="249209" y="27983"/>
                  </a:lnTo>
                  <a:lnTo>
                    <a:pt x="232433" y="28702"/>
                  </a:lnTo>
                  <a:lnTo>
                    <a:pt x="215652" y="28061"/>
                  </a:lnTo>
                  <a:lnTo>
                    <a:pt x="166443" y="17997"/>
                  </a:lnTo>
                  <a:lnTo>
                    <a:pt x="127633" y="4925"/>
                  </a:lnTo>
                  <a:lnTo>
                    <a:pt x="111090" y="1284"/>
                  </a:lnTo>
                  <a:lnTo>
                    <a:pt x="45116" y="8707"/>
                  </a:lnTo>
                  <a:lnTo>
                    <a:pt x="3892" y="59693"/>
                  </a:lnTo>
                  <a:lnTo>
                    <a:pt x="0" y="89520"/>
                  </a:lnTo>
                  <a:lnTo>
                    <a:pt x="6568" y="125965"/>
                  </a:lnTo>
                  <a:lnTo>
                    <a:pt x="21017" y="169538"/>
                  </a:lnTo>
                  <a:lnTo>
                    <a:pt x="35467" y="206070"/>
                  </a:lnTo>
                  <a:lnTo>
                    <a:pt x="42035" y="221396"/>
                  </a:lnTo>
                  <a:lnTo>
                    <a:pt x="42494" y="291079"/>
                  </a:lnTo>
                  <a:lnTo>
                    <a:pt x="45706" y="333200"/>
                  </a:lnTo>
                  <a:lnTo>
                    <a:pt x="71399" y="402764"/>
                  </a:lnTo>
                  <a:lnTo>
                    <a:pt x="91612" y="438839"/>
                  </a:lnTo>
                  <a:lnTo>
                    <a:pt x="126187" y="463919"/>
                  </a:lnTo>
                  <a:lnTo>
                    <a:pt x="143879" y="464824"/>
                  </a:lnTo>
                  <a:lnTo>
                    <a:pt x="155195" y="461757"/>
                  </a:lnTo>
                  <a:lnTo>
                    <a:pt x="179579" y="429140"/>
                  </a:lnTo>
                  <a:lnTo>
                    <a:pt x="184389" y="385717"/>
                  </a:lnTo>
                  <a:lnTo>
                    <a:pt x="186425" y="359606"/>
                  </a:lnTo>
                  <a:lnTo>
                    <a:pt x="204843" y="312123"/>
                  </a:lnTo>
                  <a:lnTo>
                    <a:pt x="233051" y="303780"/>
                  </a:lnTo>
                  <a:lnTo>
                    <a:pt x="248189" y="305314"/>
                  </a:lnTo>
                  <a:lnTo>
                    <a:pt x="275859" y="337757"/>
                  </a:lnTo>
                  <a:lnTo>
                    <a:pt x="282118" y="385834"/>
                  </a:lnTo>
                  <a:lnTo>
                    <a:pt x="283900" y="410694"/>
                  </a:lnTo>
                  <a:lnTo>
                    <a:pt x="286523" y="429140"/>
                  </a:lnTo>
                  <a:lnTo>
                    <a:pt x="292057" y="442308"/>
                  </a:lnTo>
                  <a:lnTo>
                    <a:pt x="300779" y="453731"/>
                  </a:lnTo>
                  <a:lnTo>
                    <a:pt x="311298" y="461779"/>
                  </a:lnTo>
                  <a:lnTo>
                    <a:pt x="322222" y="464824"/>
                  </a:lnTo>
                  <a:lnTo>
                    <a:pt x="340058" y="463854"/>
                  </a:lnTo>
                  <a:lnTo>
                    <a:pt x="374511" y="438642"/>
                  </a:lnTo>
                  <a:lnTo>
                    <a:pt x="394085" y="402764"/>
                  </a:lnTo>
                  <a:lnTo>
                    <a:pt x="410611" y="348244"/>
                  </a:lnTo>
                  <a:lnTo>
                    <a:pt x="419546" y="288808"/>
                  </a:lnTo>
                  <a:lnTo>
                    <a:pt x="423207" y="241008"/>
                  </a:lnTo>
                  <a:lnTo>
                    <a:pt x="423912" y="221396"/>
                  </a:lnTo>
                  <a:lnTo>
                    <a:pt x="447588" y="163940"/>
                  </a:lnTo>
                  <a:lnTo>
                    <a:pt x="459747" y="130615"/>
                  </a:lnTo>
                  <a:lnTo>
                    <a:pt x="464226" y="108664"/>
                  </a:lnTo>
                  <a:lnTo>
                    <a:pt x="464866" y="85331"/>
                  </a:lnTo>
                  <a:close/>
                </a:path>
              </a:pathLst>
            </a:custGeom>
            <a:ln w="30969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90635" y="3727034"/>
              <a:ext cx="139700" cy="7620"/>
            </a:xfrm>
            <a:custGeom>
              <a:avLst/>
              <a:gdLst/>
              <a:ahLst/>
              <a:cxnLst/>
              <a:rect l="l" t="t" r="r" b="b"/>
              <a:pathLst>
                <a:path w="139700" h="7620">
                  <a:moveTo>
                    <a:pt x="0" y="0"/>
                  </a:moveTo>
                  <a:lnTo>
                    <a:pt x="17216" y="3248"/>
                  </a:lnTo>
                  <a:lnTo>
                    <a:pt x="34575" y="5523"/>
                  </a:lnTo>
                  <a:lnTo>
                    <a:pt x="52032" y="6820"/>
                  </a:lnTo>
                  <a:lnTo>
                    <a:pt x="69544" y="7136"/>
                  </a:lnTo>
                  <a:lnTo>
                    <a:pt x="87026" y="6348"/>
                  </a:lnTo>
                  <a:lnTo>
                    <a:pt x="104455" y="4894"/>
                  </a:lnTo>
                  <a:lnTo>
                    <a:pt x="121815" y="2777"/>
                  </a:lnTo>
                  <a:lnTo>
                    <a:pt x="139088" y="0"/>
                  </a:lnTo>
                </a:path>
              </a:pathLst>
            </a:custGeom>
            <a:ln w="31029">
              <a:solidFill>
                <a:srgbClr val="0093D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7957763" y="2832489"/>
            <a:ext cx="436880" cy="439420"/>
            <a:chOff x="7957763" y="2832489"/>
            <a:chExt cx="436880" cy="439420"/>
          </a:xfrm>
        </p:grpSpPr>
        <p:sp>
          <p:nvSpPr>
            <p:cNvPr id="40" name="object 40" descr=""/>
            <p:cNvSpPr/>
            <p:nvPr/>
          </p:nvSpPr>
          <p:spPr>
            <a:xfrm>
              <a:off x="8026926" y="3038506"/>
              <a:ext cx="41275" cy="217804"/>
            </a:xfrm>
            <a:custGeom>
              <a:avLst/>
              <a:gdLst/>
              <a:ahLst/>
              <a:cxnLst/>
              <a:rect l="l" t="t" r="r" b="b"/>
              <a:pathLst>
                <a:path w="41275" h="217804">
                  <a:moveTo>
                    <a:pt x="0" y="0"/>
                  </a:moveTo>
                  <a:lnTo>
                    <a:pt x="22716" y="67684"/>
                  </a:lnTo>
                  <a:lnTo>
                    <a:pt x="34881" y="138814"/>
                  </a:lnTo>
                  <a:lnTo>
                    <a:pt x="39775" y="194987"/>
                  </a:lnTo>
                  <a:lnTo>
                    <a:pt x="40678" y="217800"/>
                  </a:lnTo>
                </a:path>
              </a:pathLst>
            </a:custGeom>
            <a:ln w="30865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973205" y="2847931"/>
              <a:ext cx="149225" cy="322580"/>
            </a:xfrm>
            <a:custGeom>
              <a:avLst/>
              <a:gdLst/>
              <a:ahLst/>
              <a:cxnLst/>
              <a:rect l="l" t="t" r="r" b="b"/>
              <a:pathLst>
                <a:path w="149225" h="322580">
                  <a:moveTo>
                    <a:pt x="148637" y="0"/>
                  </a:moveTo>
                  <a:lnTo>
                    <a:pt x="108670" y="37615"/>
                  </a:lnTo>
                  <a:lnTo>
                    <a:pt x="70074" y="46993"/>
                  </a:lnTo>
                  <a:lnTo>
                    <a:pt x="48517" y="54688"/>
                  </a:lnTo>
                  <a:lnTo>
                    <a:pt x="27697" y="69275"/>
                  </a:lnTo>
                  <a:lnTo>
                    <a:pt x="9381" y="94198"/>
                  </a:lnTo>
                  <a:lnTo>
                    <a:pt x="0" y="147513"/>
                  </a:lnTo>
                  <a:lnTo>
                    <a:pt x="1042" y="223926"/>
                  </a:lnTo>
                  <a:lnTo>
                    <a:pt x="6254" y="292478"/>
                  </a:lnTo>
                  <a:lnTo>
                    <a:pt x="9381" y="322209"/>
                  </a:lnTo>
                </a:path>
              </a:pathLst>
            </a:custGeom>
            <a:ln w="30882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176080" y="3092957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w="0" h="109219">
                  <a:moveTo>
                    <a:pt x="0" y="0"/>
                  </a:moveTo>
                  <a:lnTo>
                    <a:pt x="0" y="108900"/>
                  </a:lnTo>
                </a:path>
              </a:pathLst>
            </a:custGeom>
            <a:ln w="30861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094723" y="2943218"/>
              <a:ext cx="41275" cy="109220"/>
            </a:xfrm>
            <a:custGeom>
              <a:avLst/>
              <a:gdLst/>
              <a:ahLst/>
              <a:cxnLst/>
              <a:rect l="l" t="t" r="r" b="b"/>
              <a:pathLst>
                <a:path w="41275" h="109219">
                  <a:moveTo>
                    <a:pt x="0" y="108900"/>
                  </a:moveTo>
                  <a:lnTo>
                    <a:pt x="24947" y="74656"/>
                  </a:lnTo>
                  <a:lnTo>
                    <a:pt x="36864" y="39136"/>
                  </a:lnTo>
                  <a:lnTo>
                    <a:pt x="40519" y="11272"/>
                  </a:lnTo>
                  <a:lnTo>
                    <a:pt x="40678" y="0"/>
                  </a:lnTo>
                </a:path>
              </a:pathLst>
            </a:custGeom>
            <a:ln w="30876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284556" y="3038506"/>
              <a:ext cx="41275" cy="217804"/>
            </a:xfrm>
            <a:custGeom>
              <a:avLst/>
              <a:gdLst/>
              <a:ahLst/>
              <a:cxnLst/>
              <a:rect l="l" t="t" r="r" b="b"/>
              <a:pathLst>
                <a:path w="41275" h="217804">
                  <a:moveTo>
                    <a:pt x="40678" y="0"/>
                  </a:moveTo>
                  <a:lnTo>
                    <a:pt x="17962" y="67684"/>
                  </a:lnTo>
                  <a:lnTo>
                    <a:pt x="5796" y="138814"/>
                  </a:lnTo>
                  <a:lnTo>
                    <a:pt x="902" y="194987"/>
                  </a:lnTo>
                  <a:lnTo>
                    <a:pt x="0" y="217800"/>
                  </a:lnTo>
                </a:path>
              </a:pathLst>
            </a:custGeom>
            <a:ln w="30865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230318" y="2847931"/>
              <a:ext cx="149225" cy="322580"/>
            </a:xfrm>
            <a:custGeom>
              <a:avLst/>
              <a:gdLst/>
              <a:ahLst/>
              <a:cxnLst/>
              <a:rect l="l" t="t" r="r" b="b"/>
              <a:pathLst>
                <a:path w="149225" h="322580">
                  <a:moveTo>
                    <a:pt x="0" y="0"/>
                  </a:moveTo>
                  <a:lnTo>
                    <a:pt x="39966" y="37615"/>
                  </a:lnTo>
                  <a:lnTo>
                    <a:pt x="78562" y="46993"/>
                  </a:lnTo>
                  <a:lnTo>
                    <a:pt x="100119" y="54688"/>
                  </a:lnTo>
                  <a:lnTo>
                    <a:pt x="120939" y="69275"/>
                  </a:lnTo>
                  <a:lnTo>
                    <a:pt x="139255" y="94198"/>
                  </a:lnTo>
                  <a:lnTo>
                    <a:pt x="148637" y="147513"/>
                  </a:lnTo>
                  <a:lnTo>
                    <a:pt x="147594" y="223926"/>
                  </a:lnTo>
                  <a:lnTo>
                    <a:pt x="142383" y="292478"/>
                  </a:lnTo>
                  <a:lnTo>
                    <a:pt x="139255" y="322209"/>
                  </a:lnTo>
                </a:path>
              </a:pathLst>
            </a:custGeom>
            <a:ln w="30882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216758" y="2943218"/>
              <a:ext cx="41275" cy="109220"/>
            </a:xfrm>
            <a:custGeom>
              <a:avLst/>
              <a:gdLst/>
              <a:ahLst/>
              <a:cxnLst/>
              <a:rect l="l" t="t" r="r" b="b"/>
              <a:pathLst>
                <a:path w="41275" h="109219">
                  <a:moveTo>
                    <a:pt x="40678" y="108900"/>
                  </a:moveTo>
                  <a:lnTo>
                    <a:pt x="15731" y="74656"/>
                  </a:lnTo>
                  <a:lnTo>
                    <a:pt x="3813" y="39136"/>
                  </a:lnTo>
                  <a:lnTo>
                    <a:pt x="158" y="11272"/>
                  </a:lnTo>
                  <a:lnTo>
                    <a:pt x="0" y="0"/>
                  </a:lnTo>
                </a:path>
              </a:pathLst>
            </a:custGeom>
            <a:ln w="30876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 descr=""/>
          <p:cNvGrpSpPr/>
          <p:nvPr/>
        </p:nvGrpSpPr>
        <p:grpSpPr>
          <a:xfrm>
            <a:off x="934516" y="1709252"/>
            <a:ext cx="467995" cy="457834"/>
            <a:chOff x="934516" y="1709252"/>
            <a:chExt cx="467995" cy="457834"/>
          </a:xfrm>
        </p:grpSpPr>
        <p:sp>
          <p:nvSpPr>
            <p:cNvPr id="48" name="object 48" descr=""/>
            <p:cNvSpPr/>
            <p:nvPr/>
          </p:nvSpPr>
          <p:spPr>
            <a:xfrm>
              <a:off x="1086807" y="2011048"/>
              <a:ext cx="240665" cy="140970"/>
            </a:xfrm>
            <a:custGeom>
              <a:avLst/>
              <a:gdLst/>
              <a:ahLst/>
              <a:cxnLst/>
              <a:rect l="l" t="t" r="r" b="b"/>
              <a:pathLst>
                <a:path w="240665" h="140969">
                  <a:moveTo>
                    <a:pt x="0" y="0"/>
                  </a:moveTo>
                  <a:lnTo>
                    <a:pt x="0" y="20200"/>
                  </a:lnTo>
                  <a:lnTo>
                    <a:pt x="9440" y="67140"/>
                  </a:lnTo>
                  <a:lnTo>
                    <a:pt x="35186" y="105474"/>
                  </a:lnTo>
                  <a:lnTo>
                    <a:pt x="73370" y="131320"/>
                  </a:lnTo>
                  <a:lnTo>
                    <a:pt x="120127" y="140798"/>
                  </a:lnTo>
                  <a:lnTo>
                    <a:pt x="166885" y="131320"/>
                  </a:lnTo>
                  <a:lnTo>
                    <a:pt x="205069" y="105474"/>
                  </a:lnTo>
                  <a:lnTo>
                    <a:pt x="230814" y="67140"/>
                  </a:lnTo>
                  <a:lnTo>
                    <a:pt x="240255" y="20200"/>
                  </a:lnTo>
                </a:path>
              </a:pathLst>
            </a:custGeom>
            <a:ln w="30119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253" y="1895454"/>
              <a:ext cx="150218" cy="150688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949561" y="1729452"/>
              <a:ext cx="274955" cy="281940"/>
            </a:xfrm>
            <a:custGeom>
              <a:avLst/>
              <a:gdLst/>
              <a:ahLst/>
              <a:cxnLst/>
              <a:rect l="l" t="t" r="r" b="b"/>
              <a:pathLst>
                <a:path w="274955" h="281939">
                  <a:moveTo>
                    <a:pt x="197459" y="0"/>
                  </a:moveTo>
                  <a:lnTo>
                    <a:pt x="254520" y="0"/>
                  </a:lnTo>
                  <a:lnTo>
                    <a:pt x="262416" y="1587"/>
                  </a:lnTo>
                  <a:lnTo>
                    <a:pt x="268866" y="5937"/>
                  </a:lnTo>
                  <a:lnTo>
                    <a:pt x="273218" y="12399"/>
                  </a:lnTo>
                  <a:lnTo>
                    <a:pt x="274822" y="20320"/>
                  </a:lnTo>
                  <a:lnTo>
                    <a:pt x="274822" y="21240"/>
                  </a:lnTo>
                  <a:lnTo>
                    <a:pt x="242507" y="247376"/>
                  </a:lnTo>
                  <a:lnTo>
                    <a:pt x="216712" y="279166"/>
                  </a:lnTo>
                  <a:lnTo>
                    <a:pt x="202415" y="281596"/>
                  </a:lnTo>
                  <a:lnTo>
                    <a:pt x="72226" y="281596"/>
                  </a:lnTo>
                  <a:lnTo>
                    <a:pt x="36990" y="261016"/>
                  </a:lnTo>
                  <a:lnTo>
                    <a:pt x="0" y="23064"/>
                  </a:lnTo>
                  <a:lnTo>
                    <a:pt x="806" y="14781"/>
                  </a:lnTo>
                  <a:lnTo>
                    <a:pt x="20121" y="0"/>
                  </a:lnTo>
                  <a:lnTo>
                    <a:pt x="77182" y="0"/>
                  </a:lnTo>
                </a:path>
              </a:pathLst>
            </a:custGeom>
            <a:ln w="30089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26743" y="1709252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w="0" h="40639">
                  <a:moveTo>
                    <a:pt x="0" y="0"/>
                  </a:moveTo>
                  <a:lnTo>
                    <a:pt x="0" y="40249"/>
                  </a:lnTo>
                </a:path>
              </a:pathLst>
            </a:custGeom>
            <a:ln w="30031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47020" y="1709252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w="0" h="40639">
                  <a:moveTo>
                    <a:pt x="0" y="0"/>
                  </a:moveTo>
                  <a:lnTo>
                    <a:pt x="0" y="40249"/>
                  </a:lnTo>
                </a:path>
              </a:pathLst>
            </a:custGeom>
            <a:ln w="30031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558754" y="7615221"/>
            <a:ext cx="90531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*Quarterly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balance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carry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over.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baseline="17361" sz="1200" spc="-15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baseline="17361" sz="1200" spc="-15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1200" spc="-72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baseline="17361" sz="1200" spc="-487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il</a:t>
            </a:r>
            <a:r>
              <a:rPr dirty="0" sz="1200" spc="-595">
                <a:solidFill>
                  <a:srgbClr val="7E7E7E"/>
                </a:solidFill>
                <a:latin typeface="Arial"/>
                <a:cs typeface="Arial"/>
              </a:rPr>
              <a:t>v</a:t>
            </a:r>
            <a:r>
              <a:rPr dirty="0" baseline="17361" sz="120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 spc="-434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dirty="0" sz="1200" spc="-40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89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1200" spc="-36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baseline="17361" sz="1200" spc="-359">
                <a:solidFill>
                  <a:srgbClr val="7E7E7E"/>
                </a:solidFill>
                <a:latin typeface="Arial"/>
                <a:cs typeface="Arial"/>
              </a:rPr>
              <a:t>w</a:t>
            </a:r>
            <a:r>
              <a:rPr dirty="0" sz="1200" spc="-59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baseline="17361" sz="1200" spc="-67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585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baseline="17361" sz="1200" spc="-3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-217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z="1200" spc="-55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1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157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53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baseline="17361" sz="1200" spc="-232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dirty="0" sz="1200" spc="-465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dirty="0" baseline="17361" sz="1200" spc="7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1200" spc="-46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-982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z="1200" spc="-33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 spc="-195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baseline="24305" sz="1200" spc="-727">
                <a:solidFill>
                  <a:srgbClr val="7E7E7E"/>
                </a:solidFill>
                <a:latin typeface="Arial"/>
                <a:cs typeface="Arial"/>
              </a:rPr>
              <a:t>®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baseline="17361" sz="1200" spc="-202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z="1200" spc="-15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baseline="17361" sz="1200" spc="-13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200" spc="-52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 spc="82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baseline="17361" sz="1200" spc="-667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sz="1200" spc="-22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862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z="1200" spc="-484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dirty="0" baseline="17361" sz="1200" spc="-63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1200" spc="-27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dirty="0" baseline="17361" sz="1200" spc="-3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z="1200" spc="-26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baseline="17361" sz="1200" spc="-232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z="1200" spc="-26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 spc="-307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z="1200" spc="-15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baseline="17361" sz="1200" spc="-46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1200" spc="-38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52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dirty="0" sz="1200" spc="-39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baseline="17361" sz="1200" spc="-52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35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*</a:t>
            </a:r>
            <a:r>
              <a:rPr dirty="0" baseline="17361" sz="1200" spc="-682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200" spc="-215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baseline="17361" sz="1200" spc="-15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dirty="0" baseline="17361" sz="1200" spc="-547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200" spc="-16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baseline="17361" sz="1200" spc="-457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1200" spc="-37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-442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sz="1200" spc="-360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baseline="17361" sz="1200" spc="-135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1200" spc="-59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15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baseline="17361" sz="1200" spc="-457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z="1200" spc="-715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baseline="17361" sz="120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baseline="17361" sz="1200" spc="112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baseline="17361" sz="1200" spc="-232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dirty="0" sz="1200" spc="-53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baseline="17361" sz="1200" spc="-555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z="1200" spc="-409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dirty="0" baseline="17361" sz="120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 spc="-247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z="1200" spc="-525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569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dirty="0" baseline="17361" sz="1200" spc="-270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z="1200" spc="-34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baseline="17361" sz="1200" spc="-247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1200" spc="-12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baseline="17361" sz="1200" spc="-517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v</a:t>
            </a:r>
            <a:r>
              <a:rPr dirty="0" baseline="17361" sz="1200" spc="-58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z="1200" spc="-22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baseline="17361" sz="1200" spc="-375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200" spc="-375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baseline="17361" sz="1200" spc="-284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z="1200" spc="-70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907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sz="1200" spc="-6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607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1200" spc="-28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-262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z="1200" spc="-114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baseline="17361" sz="1200" spc="-202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200" spc="-22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baseline="17361" sz="1200" spc="-37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1200" spc="-44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baseline="17361" sz="1200" spc="82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baseline="17361" sz="1200" spc="-622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z="1200" spc="6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dirty="0" baseline="17361" sz="1200" spc="-6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z="1200" spc="-32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baseline="17361" sz="1200" spc="-225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200" spc="-54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dirty="0" baseline="17361" sz="1200" spc="-472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baseline="17361" sz="1200" spc="-622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sz="1200" spc="-285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baseline="17361" sz="1200" spc="-442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1200" spc="-39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z="1200" spc="-42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baseline="17361" sz="1200" spc="-247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1200" spc="-12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baseline="17361" sz="1200" spc="-179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200" spc="-335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baseline="17361" sz="1200" spc="-187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1200" spc="-565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baseline="17361" sz="1200" spc="-517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z="1200" spc="-35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baseline="17361" sz="1200" spc="-367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dirty="0" sz="1200" spc="-204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baseline="17361" sz="1200" spc="-67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200" spc="-63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baseline="17361" sz="1200" spc="-600">
                <a:solidFill>
                  <a:srgbClr val="7E7E7E"/>
                </a:solidFill>
                <a:latin typeface="Arial"/>
                <a:cs typeface="Arial"/>
              </a:rPr>
              <a:t>w</a:t>
            </a:r>
            <a:r>
              <a:rPr dirty="0" sz="1200" spc="-30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baseline="17361" sz="1200" spc="-262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1200" spc="-515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baseline="17361" sz="1200" spc="-1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baseline="17361" sz="1200" spc="-337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z="1200" spc="-21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315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z="1200" spc="-47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-337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200" spc="-12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baseline="17361" sz="1200" spc="-44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1200" spc="-59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baseline="17361" sz="120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baseline="17361" sz="1200" spc="-89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200" spc="-625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baseline="17361" sz="1200" spc="-1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baseline="17361" sz="1200" spc="-157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1200" spc="-930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baseline="17361" sz="1200" spc="-22">
                <a:solidFill>
                  <a:srgbClr val="7E7E7E"/>
                </a:solidFill>
                <a:latin typeface="Arial"/>
                <a:cs typeface="Arial"/>
              </a:rPr>
              <a:t>ph</a:t>
            </a:r>
            <a:r>
              <a:rPr dirty="0" baseline="17361" sz="1200" spc="-22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z="1200" spc="-530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baseline="17361" sz="1200" spc="-97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57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 spc="7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baseline="17361" sz="1200" spc="-434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1200" spc="-39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baseline="17361" sz="1200" spc="-37">
                <a:solidFill>
                  <a:srgbClr val="7E7E7E"/>
                </a:solidFill>
                <a:latin typeface="Arial"/>
                <a:cs typeface="Arial"/>
              </a:rPr>
              <a:t>v</a:t>
            </a:r>
            <a:r>
              <a:rPr dirty="0" sz="1200" spc="-59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dirty="0" baseline="17361" sz="1200" spc="-1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baseline="17361" sz="1200" spc="-7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baseline="17361" sz="1200" spc="-412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1200" spc="-7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baseline="17361" sz="1200" spc="-577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dirty="0" sz="1200" spc="-29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dirty="0" baseline="17361" sz="1200" spc="-24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1200" spc="-52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baseline="17361" sz="120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baseline="17361" sz="1200" spc="2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2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provides</a:t>
            </a:r>
            <a:r>
              <a:rPr dirty="0" sz="12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health</a:t>
            </a:r>
            <a:r>
              <a:rPr dirty="0" sz="12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12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fitness</a:t>
            </a:r>
            <a:r>
              <a:rPr dirty="0" sz="12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programs.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7938495" y="4804258"/>
            <a:ext cx="421005" cy="496570"/>
            <a:chOff x="7938495" y="4804258"/>
            <a:chExt cx="421005" cy="496570"/>
          </a:xfrm>
        </p:grpSpPr>
        <p:sp>
          <p:nvSpPr>
            <p:cNvPr id="55" name="object 55" descr=""/>
            <p:cNvSpPr/>
            <p:nvPr/>
          </p:nvSpPr>
          <p:spPr>
            <a:xfrm>
              <a:off x="8231996" y="5031048"/>
              <a:ext cx="77470" cy="254635"/>
            </a:xfrm>
            <a:custGeom>
              <a:avLst/>
              <a:gdLst/>
              <a:ahLst/>
              <a:cxnLst/>
              <a:rect l="l" t="t" r="r" b="b"/>
              <a:pathLst>
                <a:path w="77470" h="254635">
                  <a:moveTo>
                    <a:pt x="15454" y="0"/>
                  </a:moveTo>
                  <a:lnTo>
                    <a:pt x="0" y="211777"/>
                  </a:lnTo>
                  <a:lnTo>
                    <a:pt x="1785" y="227199"/>
                  </a:lnTo>
                  <a:lnTo>
                    <a:pt x="9069" y="240281"/>
                  </a:lnTo>
                  <a:lnTo>
                    <a:pt x="38017" y="254132"/>
                  </a:lnTo>
                  <a:lnTo>
                    <a:pt x="53186" y="251106"/>
                  </a:lnTo>
                  <a:lnTo>
                    <a:pt x="65590" y="242768"/>
                  </a:lnTo>
                  <a:lnTo>
                    <a:pt x="73974" y="230368"/>
                  </a:lnTo>
                  <a:lnTo>
                    <a:pt x="77086" y="215159"/>
                  </a:lnTo>
                  <a:lnTo>
                    <a:pt x="77086" y="214089"/>
                  </a:lnTo>
                  <a:lnTo>
                    <a:pt x="77039" y="213003"/>
                  </a:lnTo>
                  <a:lnTo>
                    <a:pt x="76962" y="211932"/>
                  </a:lnTo>
                  <a:lnTo>
                    <a:pt x="60735" y="0"/>
                  </a:lnTo>
                </a:path>
              </a:pathLst>
            </a:custGeom>
            <a:ln w="30918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999408" y="5028100"/>
              <a:ext cx="78105" cy="257175"/>
            </a:xfrm>
            <a:custGeom>
              <a:avLst/>
              <a:gdLst/>
              <a:ahLst/>
              <a:cxnLst/>
              <a:rect l="l" t="t" r="r" b="b"/>
              <a:pathLst>
                <a:path w="78104" h="257175">
                  <a:moveTo>
                    <a:pt x="16381" y="0"/>
                  </a:moveTo>
                  <a:lnTo>
                    <a:pt x="0" y="214725"/>
                  </a:lnTo>
                  <a:lnTo>
                    <a:pt x="1785" y="230146"/>
                  </a:lnTo>
                  <a:lnTo>
                    <a:pt x="9069" y="243227"/>
                  </a:lnTo>
                  <a:lnTo>
                    <a:pt x="20709" y="252611"/>
                  </a:lnTo>
                  <a:lnTo>
                    <a:pt x="35560" y="256940"/>
                  </a:lnTo>
                  <a:lnTo>
                    <a:pt x="36642" y="257034"/>
                  </a:lnTo>
                  <a:lnTo>
                    <a:pt x="37708" y="257080"/>
                  </a:lnTo>
                  <a:lnTo>
                    <a:pt x="38790" y="257080"/>
                  </a:lnTo>
                  <a:lnTo>
                    <a:pt x="53961" y="254054"/>
                  </a:lnTo>
                  <a:lnTo>
                    <a:pt x="66368" y="245716"/>
                  </a:lnTo>
                  <a:lnTo>
                    <a:pt x="74753" y="233316"/>
                  </a:lnTo>
                  <a:lnTo>
                    <a:pt x="77858" y="218107"/>
                  </a:lnTo>
                  <a:lnTo>
                    <a:pt x="77858" y="217036"/>
                  </a:lnTo>
                  <a:lnTo>
                    <a:pt x="77828" y="215950"/>
                  </a:lnTo>
                  <a:lnTo>
                    <a:pt x="77735" y="214880"/>
                  </a:lnTo>
                  <a:lnTo>
                    <a:pt x="61353" y="0"/>
                  </a:lnTo>
                </a:path>
              </a:pathLst>
            </a:custGeom>
            <a:ln w="30918">
              <a:solidFill>
                <a:srgbClr val="1592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0821" y="4814655"/>
              <a:ext cx="178540" cy="23186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38495" y="4804258"/>
              <a:ext cx="199562" cy="242267"/>
            </a:xfrm>
            <a:prstGeom prst="rect">
              <a:avLst/>
            </a:prstGeom>
          </p:spPr>
        </p:pic>
      </p:grpSp>
      <p:pic>
        <p:nvPicPr>
          <p:cNvPr id="59" name="object 5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4646" y="6914788"/>
            <a:ext cx="510141" cy="506334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52995" y="546793"/>
            <a:ext cx="3476931" cy="54062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89449" y="5690799"/>
            <a:ext cx="565812" cy="565812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87685" y="773798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93D6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4154" y="443991"/>
            <a:ext cx="8982075" cy="11830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dirty="0"/>
              <a:t>2025</a:t>
            </a:r>
            <a:r>
              <a:rPr dirty="0" spc="-80"/>
              <a:t> </a:t>
            </a:r>
            <a:r>
              <a:rPr dirty="0"/>
              <a:t>GROUP</a:t>
            </a:r>
            <a:r>
              <a:rPr dirty="0" spc="-135"/>
              <a:t> </a:t>
            </a:r>
            <a:r>
              <a:rPr dirty="0"/>
              <a:t>MEDICARE</a:t>
            </a:r>
            <a:r>
              <a:rPr dirty="0" spc="-170"/>
              <a:t> </a:t>
            </a:r>
            <a:r>
              <a:rPr dirty="0" spc="-45"/>
              <a:t>ADVANTAGE</a:t>
            </a:r>
            <a:r>
              <a:rPr dirty="0" spc="-90"/>
              <a:t> </a:t>
            </a:r>
            <a:r>
              <a:rPr dirty="0" spc="-10"/>
              <a:t>PLAN:</a:t>
            </a:r>
          </a:p>
          <a:p>
            <a:pPr marL="12700">
              <a:lnSpc>
                <a:spcPts val="4560"/>
              </a:lnSpc>
            </a:pPr>
            <a:r>
              <a:rPr dirty="0"/>
              <a:t>Preventive</a:t>
            </a:r>
            <a:r>
              <a:rPr dirty="0" spc="-75"/>
              <a:t> </a:t>
            </a:r>
            <a:r>
              <a:rPr dirty="0"/>
              <a:t>Dental:</a:t>
            </a:r>
            <a:r>
              <a:rPr dirty="0" spc="-85"/>
              <a:t> </a:t>
            </a:r>
            <a:r>
              <a:rPr dirty="0"/>
              <a:t>Classic</a:t>
            </a:r>
            <a:r>
              <a:rPr dirty="0" spc="-60"/>
              <a:t> </a:t>
            </a:r>
            <a:r>
              <a:rPr dirty="0"/>
              <a:t>with</a:t>
            </a:r>
            <a:r>
              <a:rPr dirty="0" spc="-85"/>
              <a:t> </a:t>
            </a:r>
            <a:r>
              <a:rPr dirty="0"/>
              <a:t>Rx</a:t>
            </a:r>
            <a:r>
              <a:rPr dirty="0" spc="-75"/>
              <a:t> </a:t>
            </a:r>
            <a:r>
              <a:rPr dirty="0" spc="-50"/>
              <a:t>1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17151" y="1998618"/>
          <a:ext cx="7059295" cy="3119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5120"/>
                <a:gridCol w="2835275"/>
              </a:tblGrid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Dental</a:t>
                      </a:r>
                      <a:r>
                        <a:rPr dirty="0" sz="24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4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exams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24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BD2F4">
                        <a:alpha val="14900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 marR="111887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2400" spc="-8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routine</a:t>
                      </a:r>
                      <a:r>
                        <a:rPr dirty="0" sz="2400" spc="-8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cleanings</a:t>
                      </a:r>
                      <a:r>
                        <a:rPr dirty="0" sz="24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periodontal</a:t>
                      </a:r>
                      <a:r>
                        <a:rPr dirty="0" sz="2400" spc="-1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cleanings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BD2F4">
                        <a:alpha val="14900"/>
                      </a:srgbClr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4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24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24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X-</a:t>
                      </a:r>
                      <a:r>
                        <a:rPr dirty="0" sz="24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rays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BD2F4">
                        <a:alpha val="14900"/>
                      </a:srgbClr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400" spc="-6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fluoride</a:t>
                      </a:r>
                      <a:r>
                        <a:rPr dirty="0" sz="2400" spc="-5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treatments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0093D6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93D6"/>
                      </a:solidFill>
                      <a:prstDash val="solid"/>
                    </a:lnL>
                    <a:lnR w="12700">
                      <a:solidFill>
                        <a:srgbClr val="0093D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3D6"/>
                      </a:solidFill>
                      <a:prstDash val="solid"/>
                    </a:lnB>
                    <a:solidFill>
                      <a:srgbClr val="8BD2F4">
                        <a:alpha val="149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702240" y="6740698"/>
            <a:ext cx="111734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974590" algn="l"/>
              </a:tabLst>
            </a:pP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Costs</a:t>
            </a:r>
            <a:r>
              <a:rPr dirty="0" sz="1800" spc="-4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shown</a:t>
            </a:r>
            <a:r>
              <a:rPr dirty="0" sz="1800" spc="-6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are</a:t>
            </a:r>
            <a:r>
              <a:rPr dirty="0" sz="1800" spc="-1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the</a:t>
            </a:r>
            <a:r>
              <a:rPr dirty="0" sz="1800" spc="-4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amounts</a:t>
            </a:r>
            <a:r>
              <a:rPr dirty="0" sz="1800" spc="-3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members</a:t>
            </a:r>
            <a:r>
              <a:rPr dirty="0" sz="1800" spc="-1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93D6"/>
                </a:solidFill>
                <a:latin typeface="Arial"/>
                <a:cs typeface="Arial"/>
              </a:rPr>
              <a:t>pay.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	*The</a:t>
            </a:r>
            <a:r>
              <a:rPr dirty="0" sz="1800" spc="-6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amount</a:t>
            </a:r>
            <a:r>
              <a:rPr dirty="0" sz="1800" spc="-4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you</a:t>
            </a:r>
            <a:r>
              <a:rPr dirty="0" sz="1800" spc="-4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spend</a:t>
            </a:r>
            <a:r>
              <a:rPr dirty="0" sz="1800" spc="-4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on</a:t>
            </a:r>
            <a:r>
              <a:rPr dirty="0" sz="1800" spc="-5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supplemental</a:t>
            </a:r>
            <a:r>
              <a:rPr dirty="0" sz="1800" spc="-4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drugs</a:t>
            </a:r>
            <a:r>
              <a:rPr dirty="0" sz="1800" spc="-5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does</a:t>
            </a:r>
            <a:r>
              <a:rPr dirty="0" sz="1800" spc="-5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93D6"/>
                </a:solidFill>
                <a:latin typeface="Arial"/>
                <a:cs typeface="Arial"/>
              </a:rPr>
              <a:t>not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apply</a:t>
            </a:r>
            <a:r>
              <a:rPr dirty="0" sz="1800" spc="-5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toward</a:t>
            </a:r>
            <a:r>
              <a:rPr dirty="0" sz="1800" spc="-65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3D6"/>
                </a:solidFill>
                <a:latin typeface="Arial"/>
                <a:cs typeface="Arial"/>
              </a:rPr>
              <a:t>catastrophic</a:t>
            </a:r>
            <a:r>
              <a:rPr dirty="0" sz="1800" spc="-40" b="1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93D6"/>
                </a:solidFill>
                <a:latin typeface="Arial"/>
                <a:cs typeface="Arial"/>
              </a:rPr>
              <a:t>coverage.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546696" y="2537176"/>
            <a:ext cx="1475740" cy="1475740"/>
            <a:chOff x="8546696" y="2537176"/>
            <a:chExt cx="1475740" cy="1475740"/>
          </a:xfrm>
        </p:grpSpPr>
        <p:sp>
          <p:nvSpPr>
            <p:cNvPr id="7" name="object 7" descr=""/>
            <p:cNvSpPr/>
            <p:nvPr/>
          </p:nvSpPr>
          <p:spPr>
            <a:xfrm>
              <a:off x="8546696" y="2537176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1475435" y="0"/>
                  </a:moveTo>
                  <a:lnTo>
                    <a:pt x="438607" y="0"/>
                  </a:lnTo>
                  <a:lnTo>
                    <a:pt x="390815" y="2573"/>
                  </a:lnTo>
                  <a:lnTo>
                    <a:pt x="344514" y="10116"/>
                  </a:lnTo>
                  <a:lnTo>
                    <a:pt x="299971" y="22360"/>
                  </a:lnTo>
                  <a:lnTo>
                    <a:pt x="257455" y="39037"/>
                  </a:lnTo>
                  <a:lnTo>
                    <a:pt x="217232" y="59881"/>
                  </a:lnTo>
                  <a:lnTo>
                    <a:pt x="179569" y="84624"/>
                  </a:lnTo>
                  <a:lnTo>
                    <a:pt x="144736" y="112998"/>
                  </a:lnTo>
                  <a:lnTo>
                    <a:pt x="112998" y="144736"/>
                  </a:lnTo>
                  <a:lnTo>
                    <a:pt x="84624" y="179569"/>
                  </a:lnTo>
                  <a:lnTo>
                    <a:pt x="59881" y="217232"/>
                  </a:lnTo>
                  <a:lnTo>
                    <a:pt x="39037" y="257455"/>
                  </a:lnTo>
                  <a:lnTo>
                    <a:pt x="22360" y="299971"/>
                  </a:lnTo>
                  <a:lnTo>
                    <a:pt x="10116" y="344514"/>
                  </a:lnTo>
                  <a:lnTo>
                    <a:pt x="2573" y="390815"/>
                  </a:lnTo>
                  <a:lnTo>
                    <a:pt x="0" y="438607"/>
                  </a:lnTo>
                  <a:lnTo>
                    <a:pt x="0" y="1475435"/>
                  </a:lnTo>
                  <a:lnTo>
                    <a:pt x="1036840" y="1475435"/>
                  </a:lnTo>
                  <a:lnTo>
                    <a:pt x="1084630" y="1472861"/>
                  </a:lnTo>
                  <a:lnTo>
                    <a:pt x="1130928" y="1465319"/>
                  </a:lnTo>
                  <a:lnTo>
                    <a:pt x="1175469" y="1453075"/>
                  </a:lnTo>
                  <a:lnTo>
                    <a:pt x="1217984" y="1436397"/>
                  </a:lnTo>
                  <a:lnTo>
                    <a:pt x="1258206" y="1415553"/>
                  </a:lnTo>
                  <a:lnTo>
                    <a:pt x="1295868" y="1390810"/>
                  </a:lnTo>
                  <a:lnTo>
                    <a:pt x="1330700" y="1362436"/>
                  </a:lnTo>
                  <a:lnTo>
                    <a:pt x="1362437" y="1330699"/>
                  </a:lnTo>
                  <a:lnTo>
                    <a:pt x="1390811" y="1295865"/>
                  </a:lnTo>
                  <a:lnTo>
                    <a:pt x="1415553" y="1258203"/>
                  </a:lnTo>
                  <a:lnTo>
                    <a:pt x="1436397" y="1217979"/>
                  </a:lnTo>
                  <a:lnTo>
                    <a:pt x="1453075" y="1175463"/>
                  </a:lnTo>
                  <a:lnTo>
                    <a:pt x="1465319" y="1130920"/>
                  </a:lnTo>
                  <a:lnTo>
                    <a:pt x="1472861" y="1084619"/>
                  </a:lnTo>
                  <a:lnTo>
                    <a:pt x="1475435" y="1036828"/>
                  </a:lnTo>
                  <a:lnTo>
                    <a:pt x="1475435" y="0"/>
                  </a:lnTo>
                  <a:close/>
                </a:path>
              </a:pathLst>
            </a:custGeom>
            <a:solidFill>
              <a:srgbClr val="CAC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939593" y="3235731"/>
              <a:ext cx="209550" cy="314325"/>
            </a:xfrm>
            <a:custGeom>
              <a:avLst/>
              <a:gdLst/>
              <a:ahLst/>
              <a:cxnLst/>
              <a:rect l="l" t="t" r="r" b="b"/>
              <a:pathLst>
                <a:path w="209550" h="314325">
                  <a:moveTo>
                    <a:pt x="209257" y="0"/>
                  </a:moveTo>
                  <a:lnTo>
                    <a:pt x="156946" y="0"/>
                  </a:lnTo>
                  <a:lnTo>
                    <a:pt x="156946" y="52082"/>
                  </a:lnTo>
                  <a:lnTo>
                    <a:pt x="156946" y="86385"/>
                  </a:lnTo>
                  <a:lnTo>
                    <a:pt x="156946" y="121958"/>
                  </a:lnTo>
                  <a:lnTo>
                    <a:pt x="156946" y="156260"/>
                  </a:lnTo>
                  <a:lnTo>
                    <a:pt x="156946" y="191820"/>
                  </a:lnTo>
                  <a:lnTo>
                    <a:pt x="156946" y="226123"/>
                  </a:lnTo>
                  <a:lnTo>
                    <a:pt x="122059" y="226123"/>
                  </a:lnTo>
                  <a:lnTo>
                    <a:pt x="122059" y="191820"/>
                  </a:lnTo>
                  <a:lnTo>
                    <a:pt x="156946" y="191820"/>
                  </a:lnTo>
                  <a:lnTo>
                    <a:pt x="156946" y="156260"/>
                  </a:lnTo>
                  <a:lnTo>
                    <a:pt x="122059" y="156260"/>
                  </a:lnTo>
                  <a:lnTo>
                    <a:pt x="122059" y="121958"/>
                  </a:lnTo>
                  <a:lnTo>
                    <a:pt x="156946" y="121958"/>
                  </a:lnTo>
                  <a:lnTo>
                    <a:pt x="156946" y="86385"/>
                  </a:lnTo>
                  <a:lnTo>
                    <a:pt x="122059" y="86385"/>
                  </a:lnTo>
                  <a:lnTo>
                    <a:pt x="122059" y="52082"/>
                  </a:lnTo>
                  <a:lnTo>
                    <a:pt x="156946" y="52082"/>
                  </a:lnTo>
                  <a:lnTo>
                    <a:pt x="156946" y="0"/>
                  </a:lnTo>
                  <a:lnTo>
                    <a:pt x="87185" y="0"/>
                  </a:lnTo>
                  <a:lnTo>
                    <a:pt x="87185" y="52082"/>
                  </a:lnTo>
                  <a:lnTo>
                    <a:pt x="87185" y="86385"/>
                  </a:lnTo>
                  <a:lnTo>
                    <a:pt x="87185" y="121958"/>
                  </a:lnTo>
                  <a:lnTo>
                    <a:pt x="87185" y="156260"/>
                  </a:lnTo>
                  <a:lnTo>
                    <a:pt x="87185" y="191820"/>
                  </a:lnTo>
                  <a:lnTo>
                    <a:pt x="87185" y="226123"/>
                  </a:lnTo>
                  <a:lnTo>
                    <a:pt x="52311" y="226123"/>
                  </a:lnTo>
                  <a:lnTo>
                    <a:pt x="52311" y="191820"/>
                  </a:lnTo>
                  <a:lnTo>
                    <a:pt x="87185" y="191820"/>
                  </a:lnTo>
                  <a:lnTo>
                    <a:pt x="87185" y="156260"/>
                  </a:lnTo>
                  <a:lnTo>
                    <a:pt x="52311" y="156260"/>
                  </a:lnTo>
                  <a:lnTo>
                    <a:pt x="52311" y="121958"/>
                  </a:lnTo>
                  <a:lnTo>
                    <a:pt x="87185" y="121958"/>
                  </a:lnTo>
                  <a:lnTo>
                    <a:pt x="87185" y="86385"/>
                  </a:lnTo>
                  <a:lnTo>
                    <a:pt x="52311" y="86385"/>
                  </a:lnTo>
                  <a:lnTo>
                    <a:pt x="52311" y="52082"/>
                  </a:lnTo>
                  <a:lnTo>
                    <a:pt x="87185" y="52082"/>
                  </a:lnTo>
                  <a:lnTo>
                    <a:pt x="87185" y="0"/>
                  </a:lnTo>
                  <a:lnTo>
                    <a:pt x="0" y="0"/>
                  </a:lnTo>
                  <a:lnTo>
                    <a:pt x="0" y="52082"/>
                  </a:lnTo>
                  <a:lnTo>
                    <a:pt x="0" y="86385"/>
                  </a:lnTo>
                  <a:lnTo>
                    <a:pt x="0" y="313778"/>
                  </a:lnTo>
                  <a:lnTo>
                    <a:pt x="87185" y="313778"/>
                  </a:lnTo>
                  <a:lnTo>
                    <a:pt x="87185" y="261696"/>
                  </a:lnTo>
                  <a:lnTo>
                    <a:pt x="122059" y="261696"/>
                  </a:lnTo>
                  <a:lnTo>
                    <a:pt x="122059" y="313778"/>
                  </a:lnTo>
                  <a:lnTo>
                    <a:pt x="209257" y="313778"/>
                  </a:lnTo>
                  <a:lnTo>
                    <a:pt x="209257" y="52070"/>
                  </a:lnTo>
                  <a:lnTo>
                    <a:pt x="209257" y="0"/>
                  </a:lnTo>
                  <a:close/>
                </a:path>
              </a:pathLst>
            </a:custGeom>
            <a:solidFill>
              <a:srgbClr val="003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939602" y="3235448"/>
              <a:ext cx="209550" cy="314325"/>
            </a:xfrm>
            <a:custGeom>
              <a:avLst/>
              <a:gdLst/>
              <a:ahLst/>
              <a:cxnLst/>
              <a:rect l="l" t="t" r="r" b="b"/>
              <a:pathLst>
                <a:path w="209550" h="314325">
                  <a:moveTo>
                    <a:pt x="52312" y="191918"/>
                  </a:moveTo>
                  <a:lnTo>
                    <a:pt x="87187" y="191918"/>
                  </a:lnTo>
                  <a:lnTo>
                    <a:pt x="87187" y="226812"/>
                  </a:lnTo>
                  <a:lnTo>
                    <a:pt x="52312" y="226812"/>
                  </a:lnTo>
                  <a:lnTo>
                    <a:pt x="52312" y="191918"/>
                  </a:lnTo>
                  <a:close/>
                </a:path>
                <a:path w="209550" h="314325">
                  <a:moveTo>
                    <a:pt x="52312" y="122130"/>
                  </a:moveTo>
                  <a:lnTo>
                    <a:pt x="87187" y="122130"/>
                  </a:lnTo>
                  <a:lnTo>
                    <a:pt x="87187" y="157024"/>
                  </a:lnTo>
                  <a:lnTo>
                    <a:pt x="52312" y="157024"/>
                  </a:lnTo>
                  <a:lnTo>
                    <a:pt x="52312" y="122130"/>
                  </a:lnTo>
                  <a:close/>
                </a:path>
                <a:path w="209550" h="314325">
                  <a:moveTo>
                    <a:pt x="52312" y="52341"/>
                  </a:moveTo>
                  <a:lnTo>
                    <a:pt x="87187" y="52341"/>
                  </a:lnTo>
                  <a:lnTo>
                    <a:pt x="87187" y="87235"/>
                  </a:lnTo>
                  <a:lnTo>
                    <a:pt x="52312" y="87235"/>
                  </a:lnTo>
                  <a:lnTo>
                    <a:pt x="52312" y="52341"/>
                  </a:lnTo>
                  <a:close/>
                </a:path>
                <a:path w="209550" h="314325">
                  <a:moveTo>
                    <a:pt x="122061" y="191918"/>
                  </a:moveTo>
                  <a:lnTo>
                    <a:pt x="156936" y="191918"/>
                  </a:lnTo>
                  <a:lnTo>
                    <a:pt x="156936" y="226812"/>
                  </a:lnTo>
                  <a:lnTo>
                    <a:pt x="122061" y="226812"/>
                  </a:lnTo>
                  <a:lnTo>
                    <a:pt x="122061" y="191918"/>
                  </a:lnTo>
                  <a:close/>
                </a:path>
                <a:path w="209550" h="314325">
                  <a:moveTo>
                    <a:pt x="122061" y="122130"/>
                  </a:moveTo>
                  <a:lnTo>
                    <a:pt x="156936" y="122130"/>
                  </a:lnTo>
                  <a:lnTo>
                    <a:pt x="156936" y="157024"/>
                  </a:lnTo>
                  <a:lnTo>
                    <a:pt x="122061" y="157024"/>
                  </a:lnTo>
                  <a:lnTo>
                    <a:pt x="122061" y="122130"/>
                  </a:lnTo>
                  <a:close/>
                </a:path>
                <a:path w="209550" h="314325">
                  <a:moveTo>
                    <a:pt x="122061" y="52341"/>
                  </a:moveTo>
                  <a:lnTo>
                    <a:pt x="156936" y="52341"/>
                  </a:lnTo>
                  <a:lnTo>
                    <a:pt x="156936" y="87235"/>
                  </a:lnTo>
                  <a:lnTo>
                    <a:pt x="122061" y="87235"/>
                  </a:lnTo>
                  <a:lnTo>
                    <a:pt x="122061" y="52341"/>
                  </a:lnTo>
                  <a:close/>
                </a:path>
                <a:path w="209550" h="314325">
                  <a:moveTo>
                    <a:pt x="0" y="314048"/>
                  </a:moveTo>
                  <a:lnTo>
                    <a:pt x="87187" y="314048"/>
                  </a:lnTo>
                  <a:lnTo>
                    <a:pt x="87187" y="261707"/>
                  </a:lnTo>
                  <a:lnTo>
                    <a:pt x="122061" y="261707"/>
                  </a:lnTo>
                  <a:lnTo>
                    <a:pt x="122061" y="314048"/>
                  </a:lnTo>
                  <a:lnTo>
                    <a:pt x="209248" y="314048"/>
                  </a:lnTo>
                  <a:lnTo>
                    <a:pt x="209248" y="0"/>
                  </a:lnTo>
                  <a:lnTo>
                    <a:pt x="0" y="0"/>
                  </a:lnTo>
                  <a:lnTo>
                    <a:pt x="0" y="314048"/>
                  </a:lnTo>
                  <a:close/>
                </a:path>
              </a:pathLst>
            </a:custGeom>
            <a:ln w="8721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183726" y="3305606"/>
              <a:ext cx="209550" cy="244475"/>
            </a:xfrm>
            <a:custGeom>
              <a:avLst/>
              <a:gdLst/>
              <a:ahLst/>
              <a:cxnLst/>
              <a:rect l="l" t="t" r="r" b="b"/>
              <a:pathLst>
                <a:path w="209550" h="244475">
                  <a:moveTo>
                    <a:pt x="209245" y="0"/>
                  </a:moveTo>
                  <a:lnTo>
                    <a:pt x="156933" y="0"/>
                  </a:lnTo>
                  <a:lnTo>
                    <a:pt x="156933" y="52082"/>
                  </a:lnTo>
                  <a:lnTo>
                    <a:pt x="156933" y="86385"/>
                  </a:lnTo>
                  <a:lnTo>
                    <a:pt x="156933" y="121945"/>
                  </a:lnTo>
                  <a:lnTo>
                    <a:pt x="156933" y="156248"/>
                  </a:lnTo>
                  <a:lnTo>
                    <a:pt x="122059" y="156248"/>
                  </a:lnTo>
                  <a:lnTo>
                    <a:pt x="122059" y="121945"/>
                  </a:lnTo>
                  <a:lnTo>
                    <a:pt x="156933" y="121945"/>
                  </a:lnTo>
                  <a:lnTo>
                    <a:pt x="156933" y="86385"/>
                  </a:lnTo>
                  <a:lnTo>
                    <a:pt x="122059" y="86385"/>
                  </a:lnTo>
                  <a:lnTo>
                    <a:pt x="122059" y="52082"/>
                  </a:lnTo>
                  <a:lnTo>
                    <a:pt x="156933" y="52082"/>
                  </a:lnTo>
                  <a:lnTo>
                    <a:pt x="156933" y="0"/>
                  </a:lnTo>
                  <a:lnTo>
                    <a:pt x="87185" y="0"/>
                  </a:lnTo>
                  <a:lnTo>
                    <a:pt x="87185" y="52082"/>
                  </a:lnTo>
                  <a:lnTo>
                    <a:pt x="87185" y="86385"/>
                  </a:lnTo>
                  <a:lnTo>
                    <a:pt x="87185" y="121945"/>
                  </a:lnTo>
                  <a:lnTo>
                    <a:pt x="87185" y="156248"/>
                  </a:lnTo>
                  <a:lnTo>
                    <a:pt x="52311" y="156248"/>
                  </a:lnTo>
                  <a:lnTo>
                    <a:pt x="52311" y="121945"/>
                  </a:lnTo>
                  <a:lnTo>
                    <a:pt x="87185" y="121945"/>
                  </a:lnTo>
                  <a:lnTo>
                    <a:pt x="87185" y="86385"/>
                  </a:lnTo>
                  <a:lnTo>
                    <a:pt x="52311" y="86385"/>
                  </a:lnTo>
                  <a:lnTo>
                    <a:pt x="52311" y="52082"/>
                  </a:lnTo>
                  <a:lnTo>
                    <a:pt x="87185" y="52082"/>
                  </a:lnTo>
                  <a:lnTo>
                    <a:pt x="87185" y="0"/>
                  </a:lnTo>
                  <a:lnTo>
                    <a:pt x="0" y="0"/>
                  </a:lnTo>
                  <a:lnTo>
                    <a:pt x="0" y="52082"/>
                  </a:lnTo>
                  <a:lnTo>
                    <a:pt x="0" y="86385"/>
                  </a:lnTo>
                  <a:lnTo>
                    <a:pt x="0" y="121945"/>
                  </a:lnTo>
                  <a:lnTo>
                    <a:pt x="0" y="156248"/>
                  </a:lnTo>
                  <a:lnTo>
                    <a:pt x="0" y="191820"/>
                  </a:lnTo>
                  <a:lnTo>
                    <a:pt x="0" y="243903"/>
                  </a:lnTo>
                  <a:lnTo>
                    <a:pt x="87185" y="243903"/>
                  </a:lnTo>
                  <a:lnTo>
                    <a:pt x="87185" y="191820"/>
                  </a:lnTo>
                  <a:lnTo>
                    <a:pt x="122059" y="191820"/>
                  </a:lnTo>
                  <a:lnTo>
                    <a:pt x="122059" y="243903"/>
                  </a:lnTo>
                  <a:lnTo>
                    <a:pt x="209245" y="243903"/>
                  </a:lnTo>
                  <a:lnTo>
                    <a:pt x="209245" y="51981"/>
                  </a:lnTo>
                  <a:lnTo>
                    <a:pt x="209245" y="0"/>
                  </a:lnTo>
                  <a:close/>
                </a:path>
              </a:pathLst>
            </a:custGeom>
            <a:solidFill>
              <a:srgbClr val="003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183727" y="3305237"/>
              <a:ext cx="209550" cy="244475"/>
            </a:xfrm>
            <a:custGeom>
              <a:avLst/>
              <a:gdLst/>
              <a:ahLst/>
              <a:cxnLst/>
              <a:rect l="l" t="t" r="r" b="b"/>
              <a:pathLst>
                <a:path w="209550" h="244475">
                  <a:moveTo>
                    <a:pt x="52312" y="122130"/>
                  </a:moveTo>
                  <a:lnTo>
                    <a:pt x="87187" y="122130"/>
                  </a:lnTo>
                  <a:lnTo>
                    <a:pt x="87187" y="157024"/>
                  </a:lnTo>
                  <a:lnTo>
                    <a:pt x="52312" y="157024"/>
                  </a:lnTo>
                  <a:lnTo>
                    <a:pt x="52312" y="122130"/>
                  </a:lnTo>
                  <a:close/>
                </a:path>
                <a:path w="209550" h="244475">
                  <a:moveTo>
                    <a:pt x="52312" y="52341"/>
                  </a:moveTo>
                  <a:lnTo>
                    <a:pt x="87187" y="52341"/>
                  </a:lnTo>
                  <a:lnTo>
                    <a:pt x="87187" y="87235"/>
                  </a:lnTo>
                  <a:lnTo>
                    <a:pt x="52312" y="87235"/>
                  </a:lnTo>
                  <a:lnTo>
                    <a:pt x="52312" y="52341"/>
                  </a:lnTo>
                  <a:close/>
                </a:path>
                <a:path w="209550" h="244475">
                  <a:moveTo>
                    <a:pt x="122061" y="122130"/>
                  </a:moveTo>
                  <a:lnTo>
                    <a:pt x="156936" y="122130"/>
                  </a:lnTo>
                  <a:lnTo>
                    <a:pt x="156936" y="157024"/>
                  </a:lnTo>
                  <a:lnTo>
                    <a:pt x="122061" y="157024"/>
                  </a:lnTo>
                  <a:lnTo>
                    <a:pt x="122061" y="122130"/>
                  </a:lnTo>
                  <a:close/>
                </a:path>
                <a:path w="209550" h="244475">
                  <a:moveTo>
                    <a:pt x="122061" y="52341"/>
                  </a:moveTo>
                  <a:lnTo>
                    <a:pt x="156936" y="52341"/>
                  </a:lnTo>
                  <a:lnTo>
                    <a:pt x="156936" y="87235"/>
                  </a:lnTo>
                  <a:lnTo>
                    <a:pt x="122061" y="87235"/>
                  </a:lnTo>
                  <a:lnTo>
                    <a:pt x="122061" y="52341"/>
                  </a:lnTo>
                  <a:close/>
                </a:path>
                <a:path w="209550" h="244475">
                  <a:moveTo>
                    <a:pt x="0" y="244260"/>
                  </a:moveTo>
                  <a:lnTo>
                    <a:pt x="87187" y="244260"/>
                  </a:lnTo>
                  <a:lnTo>
                    <a:pt x="87187" y="191918"/>
                  </a:lnTo>
                  <a:lnTo>
                    <a:pt x="122061" y="191918"/>
                  </a:lnTo>
                  <a:lnTo>
                    <a:pt x="122061" y="244260"/>
                  </a:lnTo>
                  <a:lnTo>
                    <a:pt x="209248" y="244260"/>
                  </a:lnTo>
                  <a:lnTo>
                    <a:pt x="209248" y="0"/>
                  </a:lnTo>
                  <a:lnTo>
                    <a:pt x="0" y="0"/>
                  </a:lnTo>
                  <a:lnTo>
                    <a:pt x="0" y="244260"/>
                  </a:lnTo>
                  <a:close/>
                </a:path>
              </a:pathLst>
            </a:custGeom>
            <a:ln w="8721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427851" y="3026090"/>
              <a:ext cx="209550" cy="523875"/>
            </a:xfrm>
            <a:custGeom>
              <a:avLst/>
              <a:gdLst/>
              <a:ahLst/>
              <a:cxnLst/>
              <a:rect l="l" t="t" r="r" b="b"/>
              <a:pathLst>
                <a:path w="209550" h="523875">
                  <a:moveTo>
                    <a:pt x="87187" y="523414"/>
                  </a:moveTo>
                  <a:lnTo>
                    <a:pt x="0" y="523414"/>
                  </a:lnTo>
                  <a:lnTo>
                    <a:pt x="0" y="0"/>
                  </a:lnTo>
                  <a:lnTo>
                    <a:pt x="209257" y="26162"/>
                  </a:lnTo>
                  <a:lnTo>
                    <a:pt x="209257" y="61056"/>
                  </a:lnTo>
                  <a:lnTo>
                    <a:pt x="52320" y="61056"/>
                  </a:lnTo>
                  <a:lnTo>
                    <a:pt x="52320" y="95950"/>
                  </a:lnTo>
                  <a:lnTo>
                    <a:pt x="209257" y="95950"/>
                  </a:lnTo>
                  <a:lnTo>
                    <a:pt x="209257" y="122121"/>
                  </a:lnTo>
                  <a:lnTo>
                    <a:pt x="52320" y="122121"/>
                  </a:lnTo>
                  <a:lnTo>
                    <a:pt x="52320" y="157024"/>
                  </a:lnTo>
                  <a:lnTo>
                    <a:pt x="209257" y="157024"/>
                  </a:lnTo>
                  <a:lnTo>
                    <a:pt x="209257" y="191918"/>
                  </a:lnTo>
                  <a:lnTo>
                    <a:pt x="52320" y="191918"/>
                  </a:lnTo>
                  <a:lnTo>
                    <a:pt x="52320" y="226812"/>
                  </a:lnTo>
                  <a:lnTo>
                    <a:pt x="209257" y="226812"/>
                  </a:lnTo>
                  <a:lnTo>
                    <a:pt x="209257" y="261707"/>
                  </a:lnTo>
                  <a:lnTo>
                    <a:pt x="52320" y="261707"/>
                  </a:lnTo>
                  <a:lnTo>
                    <a:pt x="52320" y="296601"/>
                  </a:lnTo>
                  <a:lnTo>
                    <a:pt x="209257" y="296601"/>
                  </a:lnTo>
                  <a:lnTo>
                    <a:pt x="209257" y="331487"/>
                  </a:lnTo>
                  <a:lnTo>
                    <a:pt x="52320" y="331487"/>
                  </a:lnTo>
                  <a:lnTo>
                    <a:pt x="52320" y="366390"/>
                  </a:lnTo>
                  <a:lnTo>
                    <a:pt x="209257" y="366390"/>
                  </a:lnTo>
                  <a:lnTo>
                    <a:pt x="209257" y="401275"/>
                  </a:lnTo>
                  <a:lnTo>
                    <a:pt x="52320" y="401275"/>
                  </a:lnTo>
                  <a:lnTo>
                    <a:pt x="52320" y="436170"/>
                  </a:lnTo>
                  <a:lnTo>
                    <a:pt x="209257" y="436170"/>
                  </a:lnTo>
                  <a:lnTo>
                    <a:pt x="209257" y="471073"/>
                  </a:lnTo>
                  <a:lnTo>
                    <a:pt x="87187" y="471073"/>
                  </a:lnTo>
                  <a:lnTo>
                    <a:pt x="87187" y="523414"/>
                  </a:lnTo>
                  <a:close/>
                </a:path>
                <a:path w="209550" h="523875">
                  <a:moveTo>
                    <a:pt x="122061" y="95950"/>
                  </a:moveTo>
                  <a:lnTo>
                    <a:pt x="87195" y="95950"/>
                  </a:lnTo>
                  <a:lnTo>
                    <a:pt x="87195" y="61056"/>
                  </a:lnTo>
                  <a:lnTo>
                    <a:pt x="122061" y="61056"/>
                  </a:lnTo>
                  <a:lnTo>
                    <a:pt x="122061" y="95950"/>
                  </a:lnTo>
                  <a:close/>
                </a:path>
                <a:path w="209550" h="523875">
                  <a:moveTo>
                    <a:pt x="209257" y="95950"/>
                  </a:moveTo>
                  <a:lnTo>
                    <a:pt x="156936" y="95950"/>
                  </a:lnTo>
                  <a:lnTo>
                    <a:pt x="156936" y="61056"/>
                  </a:lnTo>
                  <a:lnTo>
                    <a:pt x="209257" y="61056"/>
                  </a:lnTo>
                  <a:lnTo>
                    <a:pt x="209257" y="95950"/>
                  </a:lnTo>
                  <a:close/>
                </a:path>
                <a:path w="209550" h="523875">
                  <a:moveTo>
                    <a:pt x="122061" y="157024"/>
                  </a:moveTo>
                  <a:lnTo>
                    <a:pt x="87195" y="157024"/>
                  </a:lnTo>
                  <a:lnTo>
                    <a:pt x="87195" y="122121"/>
                  </a:lnTo>
                  <a:lnTo>
                    <a:pt x="122061" y="122121"/>
                  </a:lnTo>
                  <a:lnTo>
                    <a:pt x="122061" y="157024"/>
                  </a:lnTo>
                  <a:close/>
                </a:path>
                <a:path w="209550" h="523875">
                  <a:moveTo>
                    <a:pt x="209257" y="157024"/>
                  </a:moveTo>
                  <a:lnTo>
                    <a:pt x="156936" y="157024"/>
                  </a:lnTo>
                  <a:lnTo>
                    <a:pt x="156936" y="122121"/>
                  </a:lnTo>
                  <a:lnTo>
                    <a:pt x="209257" y="122121"/>
                  </a:lnTo>
                  <a:lnTo>
                    <a:pt x="209257" y="157024"/>
                  </a:lnTo>
                  <a:close/>
                </a:path>
                <a:path w="209550" h="523875">
                  <a:moveTo>
                    <a:pt x="122061" y="226812"/>
                  </a:moveTo>
                  <a:lnTo>
                    <a:pt x="87195" y="226812"/>
                  </a:lnTo>
                  <a:lnTo>
                    <a:pt x="87195" y="191918"/>
                  </a:lnTo>
                  <a:lnTo>
                    <a:pt x="122061" y="191918"/>
                  </a:lnTo>
                  <a:lnTo>
                    <a:pt x="122061" y="226812"/>
                  </a:lnTo>
                  <a:close/>
                </a:path>
                <a:path w="209550" h="523875">
                  <a:moveTo>
                    <a:pt x="209257" y="226812"/>
                  </a:moveTo>
                  <a:lnTo>
                    <a:pt x="156936" y="226812"/>
                  </a:lnTo>
                  <a:lnTo>
                    <a:pt x="156936" y="191918"/>
                  </a:lnTo>
                  <a:lnTo>
                    <a:pt x="209257" y="191918"/>
                  </a:lnTo>
                  <a:lnTo>
                    <a:pt x="209257" y="226812"/>
                  </a:lnTo>
                  <a:close/>
                </a:path>
                <a:path w="209550" h="523875">
                  <a:moveTo>
                    <a:pt x="122061" y="296601"/>
                  </a:moveTo>
                  <a:lnTo>
                    <a:pt x="87195" y="296601"/>
                  </a:lnTo>
                  <a:lnTo>
                    <a:pt x="87195" y="261707"/>
                  </a:lnTo>
                  <a:lnTo>
                    <a:pt x="122061" y="261707"/>
                  </a:lnTo>
                  <a:lnTo>
                    <a:pt x="122061" y="296601"/>
                  </a:lnTo>
                  <a:close/>
                </a:path>
                <a:path w="209550" h="523875">
                  <a:moveTo>
                    <a:pt x="209257" y="296601"/>
                  </a:moveTo>
                  <a:lnTo>
                    <a:pt x="156936" y="296601"/>
                  </a:lnTo>
                  <a:lnTo>
                    <a:pt x="156936" y="261707"/>
                  </a:lnTo>
                  <a:lnTo>
                    <a:pt x="209257" y="261707"/>
                  </a:lnTo>
                  <a:lnTo>
                    <a:pt x="209257" y="296601"/>
                  </a:lnTo>
                  <a:close/>
                </a:path>
                <a:path w="209550" h="523875">
                  <a:moveTo>
                    <a:pt x="122061" y="366390"/>
                  </a:moveTo>
                  <a:lnTo>
                    <a:pt x="87195" y="366390"/>
                  </a:lnTo>
                  <a:lnTo>
                    <a:pt x="87195" y="331487"/>
                  </a:lnTo>
                  <a:lnTo>
                    <a:pt x="122061" y="331487"/>
                  </a:lnTo>
                  <a:lnTo>
                    <a:pt x="122061" y="366390"/>
                  </a:lnTo>
                  <a:close/>
                </a:path>
                <a:path w="209550" h="523875">
                  <a:moveTo>
                    <a:pt x="209257" y="366390"/>
                  </a:moveTo>
                  <a:lnTo>
                    <a:pt x="156936" y="366390"/>
                  </a:lnTo>
                  <a:lnTo>
                    <a:pt x="156936" y="331487"/>
                  </a:lnTo>
                  <a:lnTo>
                    <a:pt x="209257" y="331487"/>
                  </a:lnTo>
                  <a:lnTo>
                    <a:pt x="209257" y="366390"/>
                  </a:lnTo>
                  <a:close/>
                </a:path>
                <a:path w="209550" h="523875">
                  <a:moveTo>
                    <a:pt x="122061" y="436170"/>
                  </a:moveTo>
                  <a:lnTo>
                    <a:pt x="87195" y="436170"/>
                  </a:lnTo>
                  <a:lnTo>
                    <a:pt x="87195" y="401275"/>
                  </a:lnTo>
                  <a:lnTo>
                    <a:pt x="122061" y="401275"/>
                  </a:lnTo>
                  <a:lnTo>
                    <a:pt x="122061" y="436170"/>
                  </a:lnTo>
                  <a:close/>
                </a:path>
                <a:path w="209550" h="523875">
                  <a:moveTo>
                    <a:pt x="209257" y="436170"/>
                  </a:moveTo>
                  <a:lnTo>
                    <a:pt x="156936" y="436170"/>
                  </a:lnTo>
                  <a:lnTo>
                    <a:pt x="156936" y="401275"/>
                  </a:lnTo>
                  <a:lnTo>
                    <a:pt x="209257" y="401275"/>
                  </a:lnTo>
                  <a:lnTo>
                    <a:pt x="209257" y="436170"/>
                  </a:lnTo>
                  <a:close/>
                </a:path>
                <a:path w="209550" h="523875">
                  <a:moveTo>
                    <a:pt x="209257" y="523414"/>
                  </a:moveTo>
                  <a:lnTo>
                    <a:pt x="122061" y="523414"/>
                  </a:lnTo>
                  <a:lnTo>
                    <a:pt x="122061" y="471073"/>
                  </a:lnTo>
                  <a:lnTo>
                    <a:pt x="209257" y="471073"/>
                  </a:lnTo>
                  <a:lnTo>
                    <a:pt x="209257" y="523414"/>
                  </a:lnTo>
                  <a:close/>
                </a:path>
              </a:pathLst>
            </a:custGeom>
            <a:solidFill>
              <a:srgbClr val="003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427853" y="3026082"/>
              <a:ext cx="209550" cy="523875"/>
            </a:xfrm>
            <a:custGeom>
              <a:avLst/>
              <a:gdLst/>
              <a:ahLst/>
              <a:cxnLst/>
              <a:rect l="l" t="t" r="r" b="b"/>
              <a:pathLst>
                <a:path w="209550" h="523875">
                  <a:moveTo>
                    <a:pt x="156936" y="95959"/>
                  </a:moveTo>
                  <a:lnTo>
                    <a:pt x="122061" y="95959"/>
                  </a:lnTo>
                  <a:lnTo>
                    <a:pt x="122061" y="61065"/>
                  </a:lnTo>
                  <a:lnTo>
                    <a:pt x="156936" y="61065"/>
                  </a:lnTo>
                  <a:lnTo>
                    <a:pt x="156936" y="95959"/>
                  </a:lnTo>
                  <a:close/>
                </a:path>
                <a:path w="209550" h="523875">
                  <a:moveTo>
                    <a:pt x="156936" y="157024"/>
                  </a:moveTo>
                  <a:lnTo>
                    <a:pt x="122061" y="157024"/>
                  </a:lnTo>
                  <a:lnTo>
                    <a:pt x="122061" y="122130"/>
                  </a:lnTo>
                  <a:lnTo>
                    <a:pt x="156936" y="122130"/>
                  </a:lnTo>
                  <a:lnTo>
                    <a:pt x="156936" y="157024"/>
                  </a:lnTo>
                  <a:close/>
                </a:path>
                <a:path w="209550" h="523875">
                  <a:moveTo>
                    <a:pt x="156936" y="226812"/>
                  </a:moveTo>
                  <a:lnTo>
                    <a:pt x="122061" y="226812"/>
                  </a:lnTo>
                  <a:lnTo>
                    <a:pt x="122061" y="191918"/>
                  </a:lnTo>
                  <a:lnTo>
                    <a:pt x="156936" y="191918"/>
                  </a:lnTo>
                  <a:lnTo>
                    <a:pt x="156936" y="226812"/>
                  </a:lnTo>
                  <a:close/>
                </a:path>
                <a:path w="209550" h="523875">
                  <a:moveTo>
                    <a:pt x="156936" y="296601"/>
                  </a:moveTo>
                  <a:lnTo>
                    <a:pt x="122061" y="296601"/>
                  </a:lnTo>
                  <a:lnTo>
                    <a:pt x="122061" y="261707"/>
                  </a:lnTo>
                  <a:lnTo>
                    <a:pt x="156936" y="261707"/>
                  </a:lnTo>
                  <a:lnTo>
                    <a:pt x="156936" y="296601"/>
                  </a:lnTo>
                  <a:close/>
                </a:path>
                <a:path w="209550" h="523875">
                  <a:moveTo>
                    <a:pt x="156936" y="366390"/>
                  </a:moveTo>
                  <a:lnTo>
                    <a:pt x="122061" y="366390"/>
                  </a:lnTo>
                  <a:lnTo>
                    <a:pt x="122061" y="331495"/>
                  </a:lnTo>
                  <a:lnTo>
                    <a:pt x="156936" y="331495"/>
                  </a:lnTo>
                  <a:lnTo>
                    <a:pt x="156936" y="366390"/>
                  </a:lnTo>
                  <a:close/>
                </a:path>
                <a:path w="209550" h="523875">
                  <a:moveTo>
                    <a:pt x="156936" y="436178"/>
                  </a:moveTo>
                  <a:lnTo>
                    <a:pt x="122061" y="436178"/>
                  </a:lnTo>
                  <a:lnTo>
                    <a:pt x="122061" y="401284"/>
                  </a:lnTo>
                  <a:lnTo>
                    <a:pt x="156936" y="401284"/>
                  </a:lnTo>
                  <a:lnTo>
                    <a:pt x="156936" y="436178"/>
                  </a:lnTo>
                  <a:close/>
                </a:path>
                <a:path w="209550" h="523875">
                  <a:moveTo>
                    <a:pt x="87187" y="95959"/>
                  </a:moveTo>
                  <a:lnTo>
                    <a:pt x="52312" y="95959"/>
                  </a:lnTo>
                  <a:lnTo>
                    <a:pt x="52312" y="61065"/>
                  </a:lnTo>
                  <a:lnTo>
                    <a:pt x="87187" y="61065"/>
                  </a:lnTo>
                  <a:lnTo>
                    <a:pt x="87187" y="95959"/>
                  </a:lnTo>
                  <a:close/>
                </a:path>
                <a:path w="209550" h="523875">
                  <a:moveTo>
                    <a:pt x="87187" y="157024"/>
                  </a:moveTo>
                  <a:lnTo>
                    <a:pt x="52312" y="157024"/>
                  </a:lnTo>
                  <a:lnTo>
                    <a:pt x="52312" y="122130"/>
                  </a:lnTo>
                  <a:lnTo>
                    <a:pt x="87187" y="122130"/>
                  </a:lnTo>
                  <a:lnTo>
                    <a:pt x="87187" y="157024"/>
                  </a:lnTo>
                  <a:close/>
                </a:path>
                <a:path w="209550" h="523875">
                  <a:moveTo>
                    <a:pt x="87187" y="226812"/>
                  </a:moveTo>
                  <a:lnTo>
                    <a:pt x="52312" y="226812"/>
                  </a:lnTo>
                  <a:lnTo>
                    <a:pt x="52312" y="191918"/>
                  </a:lnTo>
                  <a:lnTo>
                    <a:pt x="87187" y="191918"/>
                  </a:lnTo>
                  <a:lnTo>
                    <a:pt x="87187" y="226812"/>
                  </a:lnTo>
                  <a:close/>
                </a:path>
                <a:path w="209550" h="523875">
                  <a:moveTo>
                    <a:pt x="87187" y="296601"/>
                  </a:moveTo>
                  <a:lnTo>
                    <a:pt x="52312" y="296601"/>
                  </a:lnTo>
                  <a:lnTo>
                    <a:pt x="52312" y="261707"/>
                  </a:lnTo>
                  <a:lnTo>
                    <a:pt x="87187" y="261707"/>
                  </a:lnTo>
                  <a:lnTo>
                    <a:pt x="87187" y="296601"/>
                  </a:lnTo>
                  <a:close/>
                </a:path>
                <a:path w="209550" h="523875">
                  <a:moveTo>
                    <a:pt x="87187" y="366390"/>
                  </a:moveTo>
                  <a:lnTo>
                    <a:pt x="52312" y="366390"/>
                  </a:lnTo>
                  <a:lnTo>
                    <a:pt x="52312" y="331495"/>
                  </a:lnTo>
                  <a:lnTo>
                    <a:pt x="87187" y="331495"/>
                  </a:lnTo>
                  <a:lnTo>
                    <a:pt x="87187" y="366390"/>
                  </a:lnTo>
                  <a:close/>
                </a:path>
                <a:path w="209550" h="523875">
                  <a:moveTo>
                    <a:pt x="87187" y="436178"/>
                  </a:moveTo>
                  <a:lnTo>
                    <a:pt x="52312" y="436178"/>
                  </a:lnTo>
                  <a:lnTo>
                    <a:pt x="52312" y="401284"/>
                  </a:lnTo>
                  <a:lnTo>
                    <a:pt x="87187" y="401284"/>
                  </a:lnTo>
                  <a:lnTo>
                    <a:pt x="87187" y="436178"/>
                  </a:lnTo>
                  <a:close/>
                </a:path>
                <a:path w="209550" h="523875">
                  <a:moveTo>
                    <a:pt x="0" y="0"/>
                  </a:moveTo>
                  <a:lnTo>
                    <a:pt x="0" y="523414"/>
                  </a:lnTo>
                  <a:lnTo>
                    <a:pt x="87187" y="523414"/>
                  </a:lnTo>
                  <a:lnTo>
                    <a:pt x="87187" y="471073"/>
                  </a:lnTo>
                  <a:lnTo>
                    <a:pt x="122061" y="471073"/>
                  </a:lnTo>
                  <a:lnTo>
                    <a:pt x="122061" y="523414"/>
                  </a:lnTo>
                  <a:lnTo>
                    <a:pt x="209248" y="523414"/>
                  </a:lnTo>
                  <a:lnTo>
                    <a:pt x="209248" y="26170"/>
                  </a:lnTo>
                  <a:lnTo>
                    <a:pt x="0" y="0"/>
                  </a:lnTo>
                  <a:close/>
                </a:path>
              </a:pathLst>
            </a:custGeom>
            <a:ln w="8721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061666" y="3008655"/>
              <a:ext cx="209550" cy="262255"/>
            </a:xfrm>
            <a:custGeom>
              <a:avLst/>
              <a:gdLst/>
              <a:ahLst/>
              <a:cxnLst/>
              <a:rect l="l" t="t" r="r" b="b"/>
              <a:pathLst>
                <a:path w="209550" h="262254">
                  <a:moveTo>
                    <a:pt x="122059" y="122123"/>
                  </a:moveTo>
                  <a:lnTo>
                    <a:pt x="87185" y="122123"/>
                  </a:lnTo>
                  <a:lnTo>
                    <a:pt x="87185" y="157010"/>
                  </a:lnTo>
                  <a:lnTo>
                    <a:pt x="122059" y="157010"/>
                  </a:lnTo>
                  <a:lnTo>
                    <a:pt x="122059" y="122123"/>
                  </a:lnTo>
                  <a:close/>
                </a:path>
                <a:path w="209550" h="262254">
                  <a:moveTo>
                    <a:pt x="122059" y="52336"/>
                  </a:moveTo>
                  <a:lnTo>
                    <a:pt x="87185" y="52336"/>
                  </a:lnTo>
                  <a:lnTo>
                    <a:pt x="87185" y="87223"/>
                  </a:lnTo>
                  <a:lnTo>
                    <a:pt x="122059" y="87223"/>
                  </a:lnTo>
                  <a:lnTo>
                    <a:pt x="122059" y="52336"/>
                  </a:lnTo>
                  <a:close/>
                </a:path>
                <a:path w="209550" h="262254">
                  <a:moveTo>
                    <a:pt x="209245" y="122123"/>
                  </a:moveTo>
                  <a:lnTo>
                    <a:pt x="156933" y="122123"/>
                  </a:lnTo>
                  <a:lnTo>
                    <a:pt x="156933" y="157010"/>
                  </a:lnTo>
                  <a:lnTo>
                    <a:pt x="209245" y="157010"/>
                  </a:lnTo>
                  <a:lnTo>
                    <a:pt x="209245" y="122123"/>
                  </a:lnTo>
                  <a:close/>
                </a:path>
                <a:path w="209550" h="262254">
                  <a:moveTo>
                    <a:pt x="209245" y="52336"/>
                  </a:moveTo>
                  <a:lnTo>
                    <a:pt x="156933" y="52336"/>
                  </a:lnTo>
                  <a:lnTo>
                    <a:pt x="156933" y="87223"/>
                  </a:lnTo>
                  <a:lnTo>
                    <a:pt x="209245" y="87223"/>
                  </a:lnTo>
                  <a:lnTo>
                    <a:pt x="209245" y="52336"/>
                  </a:lnTo>
                  <a:close/>
                </a:path>
                <a:path w="209550" h="262254">
                  <a:moveTo>
                    <a:pt x="209245" y="0"/>
                  </a:moveTo>
                  <a:lnTo>
                    <a:pt x="0" y="0"/>
                  </a:lnTo>
                  <a:lnTo>
                    <a:pt x="0" y="52095"/>
                  </a:lnTo>
                  <a:lnTo>
                    <a:pt x="0" y="87655"/>
                  </a:lnTo>
                  <a:lnTo>
                    <a:pt x="0" y="121958"/>
                  </a:lnTo>
                  <a:lnTo>
                    <a:pt x="0" y="157530"/>
                  </a:lnTo>
                  <a:lnTo>
                    <a:pt x="0" y="191833"/>
                  </a:lnTo>
                  <a:lnTo>
                    <a:pt x="122059" y="191833"/>
                  </a:lnTo>
                  <a:lnTo>
                    <a:pt x="122059" y="261696"/>
                  </a:lnTo>
                  <a:lnTo>
                    <a:pt x="209245" y="261696"/>
                  </a:lnTo>
                  <a:lnTo>
                    <a:pt x="209245" y="191833"/>
                  </a:lnTo>
                  <a:lnTo>
                    <a:pt x="209245" y="157530"/>
                  </a:lnTo>
                  <a:lnTo>
                    <a:pt x="52311" y="157530"/>
                  </a:lnTo>
                  <a:lnTo>
                    <a:pt x="52311" y="121958"/>
                  </a:lnTo>
                  <a:lnTo>
                    <a:pt x="209245" y="121958"/>
                  </a:lnTo>
                  <a:lnTo>
                    <a:pt x="209245" y="87655"/>
                  </a:lnTo>
                  <a:lnTo>
                    <a:pt x="52311" y="87655"/>
                  </a:lnTo>
                  <a:lnTo>
                    <a:pt x="52311" y="52095"/>
                  </a:lnTo>
                  <a:lnTo>
                    <a:pt x="209245" y="52095"/>
                  </a:lnTo>
                  <a:lnTo>
                    <a:pt x="209245" y="0"/>
                  </a:lnTo>
                  <a:close/>
                </a:path>
              </a:pathLst>
            </a:custGeom>
            <a:solidFill>
              <a:srgbClr val="003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061668" y="3008635"/>
              <a:ext cx="209550" cy="262255"/>
            </a:xfrm>
            <a:custGeom>
              <a:avLst/>
              <a:gdLst/>
              <a:ahLst/>
              <a:cxnLst/>
              <a:rect l="l" t="t" r="r" b="b"/>
              <a:pathLst>
                <a:path w="209550" h="262254">
                  <a:moveTo>
                    <a:pt x="122061" y="122130"/>
                  </a:moveTo>
                  <a:lnTo>
                    <a:pt x="156936" y="122130"/>
                  </a:lnTo>
                  <a:lnTo>
                    <a:pt x="156936" y="157024"/>
                  </a:lnTo>
                  <a:lnTo>
                    <a:pt x="122061" y="157024"/>
                  </a:lnTo>
                  <a:lnTo>
                    <a:pt x="122061" y="122130"/>
                  </a:lnTo>
                  <a:close/>
                </a:path>
                <a:path w="209550" h="262254">
                  <a:moveTo>
                    <a:pt x="122061" y="52341"/>
                  </a:moveTo>
                  <a:lnTo>
                    <a:pt x="156936" y="52341"/>
                  </a:lnTo>
                  <a:lnTo>
                    <a:pt x="156936" y="87235"/>
                  </a:lnTo>
                  <a:lnTo>
                    <a:pt x="122061" y="87235"/>
                  </a:lnTo>
                  <a:lnTo>
                    <a:pt x="122061" y="52341"/>
                  </a:lnTo>
                  <a:close/>
                </a:path>
                <a:path w="209550" h="262254">
                  <a:moveTo>
                    <a:pt x="87187" y="87235"/>
                  </a:moveTo>
                  <a:lnTo>
                    <a:pt x="52312" y="87235"/>
                  </a:lnTo>
                  <a:lnTo>
                    <a:pt x="52312" y="52341"/>
                  </a:lnTo>
                  <a:lnTo>
                    <a:pt x="87187" y="52341"/>
                  </a:lnTo>
                  <a:lnTo>
                    <a:pt x="87187" y="87235"/>
                  </a:lnTo>
                  <a:close/>
                </a:path>
                <a:path w="209550" h="262254">
                  <a:moveTo>
                    <a:pt x="87187" y="157024"/>
                  </a:moveTo>
                  <a:lnTo>
                    <a:pt x="52312" y="157024"/>
                  </a:lnTo>
                  <a:lnTo>
                    <a:pt x="52312" y="122130"/>
                  </a:lnTo>
                  <a:lnTo>
                    <a:pt x="87187" y="122130"/>
                  </a:lnTo>
                  <a:lnTo>
                    <a:pt x="87187" y="157024"/>
                  </a:lnTo>
                  <a:close/>
                </a:path>
                <a:path w="209550" h="262254">
                  <a:moveTo>
                    <a:pt x="122061" y="261707"/>
                  </a:moveTo>
                  <a:lnTo>
                    <a:pt x="209248" y="261707"/>
                  </a:lnTo>
                  <a:lnTo>
                    <a:pt x="209248" y="0"/>
                  </a:lnTo>
                  <a:lnTo>
                    <a:pt x="0" y="0"/>
                  </a:lnTo>
                  <a:lnTo>
                    <a:pt x="0" y="191918"/>
                  </a:lnTo>
                  <a:lnTo>
                    <a:pt x="122061" y="191918"/>
                  </a:lnTo>
                  <a:lnTo>
                    <a:pt x="122061" y="261707"/>
                  </a:lnTo>
                  <a:close/>
                </a:path>
              </a:pathLst>
            </a:custGeom>
            <a:ln w="8721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861132" y="2851619"/>
              <a:ext cx="847090" cy="847090"/>
            </a:xfrm>
            <a:custGeom>
              <a:avLst/>
              <a:gdLst/>
              <a:ahLst/>
              <a:cxnLst/>
              <a:rect l="l" t="t" r="r" b="b"/>
              <a:pathLst>
                <a:path w="847090" h="847089">
                  <a:moveTo>
                    <a:pt x="0" y="0"/>
                  </a:moveTo>
                  <a:lnTo>
                    <a:pt x="846556" y="0"/>
                  </a:lnTo>
                  <a:lnTo>
                    <a:pt x="846556" y="846556"/>
                  </a:lnTo>
                  <a:lnTo>
                    <a:pt x="0" y="84655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095856" y="4445760"/>
            <a:ext cx="2376805" cy="5619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5120" marR="5080" indent="-313055">
              <a:lnSpc>
                <a:spcPts val="2060"/>
              </a:lnSpc>
              <a:spcBef>
                <a:spcPts val="250"/>
              </a:spcBef>
            </a:pPr>
            <a:r>
              <a:rPr dirty="0" sz="1800" spc="-25">
                <a:solidFill>
                  <a:srgbClr val="0093D6"/>
                </a:solidFill>
                <a:latin typeface="Arial"/>
                <a:cs typeface="Arial"/>
              </a:rPr>
              <a:t>NATIONAL</a:t>
            </a:r>
            <a:r>
              <a:rPr dirty="0" sz="1800" spc="-50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3D6"/>
                </a:solidFill>
                <a:latin typeface="Arial"/>
                <a:cs typeface="Arial"/>
              </a:rPr>
              <a:t>NETWORK </a:t>
            </a:r>
            <a:r>
              <a:rPr dirty="0" sz="1800">
                <a:solidFill>
                  <a:srgbClr val="0093D6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3D6"/>
                </a:solidFill>
                <a:latin typeface="Arial"/>
                <a:cs typeface="Arial"/>
              </a:rPr>
              <a:t>PROVIDERS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1388726" y="2537176"/>
            <a:ext cx="1475740" cy="1475740"/>
            <a:chOff x="11388726" y="2537176"/>
            <a:chExt cx="1475740" cy="1475740"/>
          </a:xfrm>
        </p:grpSpPr>
        <p:sp>
          <p:nvSpPr>
            <p:cNvPr id="19" name="object 19" descr=""/>
            <p:cNvSpPr/>
            <p:nvPr/>
          </p:nvSpPr>
          <p:spPr>
            <a:xfrm>
              <a:off x="11388726" y="2537176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1475435" y="0"/>
                  </a:moveTo>
                  <a:lnTo>
                    <a:pt x="438607" y="0"/>
                  </a:lnTo>
                  <a:lnTo>
                    <a:pt x="390815" y="2573"/>
                  </a:lnTo>
                  <a:lnTo>
                    <a:pt x="344514" y="10116"/>
                  </a:lnTo>
                  <a:lnTo>
                    <a:pt x="299971" y="22360"/>
                  </a:lnTo>
                  <a:lnTo>
                    <a:pt x="257455" y="39037"/>
                  </a:lnTo>
                  <a:lnTo>
                    <a:pt x="217232" y="59881"/>
                  </a:lnTo>
                  <a:lnTo>
                    <a:pt x="179569" y="84624"/>
                  </a:lnTo>
                  <a:lnTo>
                    <a:pt x="144736" y="112998"/>
                  </a:lnTo>
                  <a:lnTo>
                    <a:pt x="112998" y="144736"/>
                  </a:lnTo>
                  <a:lnTo>
                    <a:pt x="84624" y="179569"/>
                  </a:lnTo>
                  <a:lnTo>
                    <a:pt x="59881" y="217232"/>
                  </a:lnTo>
                  <a:lnTo>
                    <a:pt x="39037" y="257455"/>
                  </a:lnTo>
                  <a:lnTo>
                    <a:pt x="22360" y="299971"/>
                  </a:lnTo>
                  <a:lnTo>
                    <a:pt x="10116" y="344514"/>
                  </a:lnTo>
                  <a:lnTo>
                    <a:pt x="2573" y="390815"/>
                  </a:lnTo>
                  <a:lnTo>
                    <a:pt x="0" y="438607"/>
                  </a:lnTo>
                  <a:lnTo>
                    <a:pt x="0" y="1475435"/>
                  </a:lnTo>
                  <a:lnTo>
                    <a:pt x="1036840" y="1475435"/>
                  </a:lnTo>
                  <a:lnTo>
                    <a:pt x="1084630" y="1472861"/>
                  </a:lnTo>
                  <a:lnTo>
                    <a:pt x="1130928" y="1465319"/>
                  </a:lnTo>
                  <a:lnTo>
                    <a:pt x="1175469" y="1453075"/>
                  </a:lnTo>
                  <a:lnTo>
                    <a:pt x="1217984" y="1436397"/>
                  </a:lnTo>
                  <a:lnTo>
                    <a:pt x="1258206" y="1415553"/>
                  </a:lnTo>
                  <a:lnTo>
                    <a:pt x="1295868" y="1390810"/>
                  </a:lnTo>
                  <a:lnTo>
                    <a:pt x="1330700" y="1362436"/>
                  </a:lnTo>
                  <a:lnTo>
                    <a:pt x="1362437" y="1330699"/>
                  </a:lnTo>
                  <a:lnTo>
                    <a:pt x="1390811" y="1295865"/>
                  </a:lnTo>
                  <a:lnTo>
                    <a:pt x="1415553" y="1258203"/>
                  </a:lnTo>
                  <a:lnTo>
                    <a:pt x="1436397" y="1217979"/>
                  </a:lnTo>
                  <a:lnTo>
                    <a:pt x="1453075" y="1175463"/>
                  </a:lnTo>
                  <a:lnTo>
                    <a:pt x="1465319" y="1130920"/>
                  </a:lnTo>
                  <a:lnTo>
                    <a:pt x="1472861" y="1084619"/>
                  </a:lnTo>
                  <a:lnTo>
                    <a:pt x="1475435" y="1036828"/>
                  </a:lnTo>
                  <a:lnTo>
                    <a:pt x="1475435" y="0"/>
                  </a:lnTo>
                  <a:close/>
                </a:path>
              </a:pathLst>
            </a:custGeom>
            <a:solidFill>
              <a:srgbClr val="CAC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746754" y="3209277"/>
              <a:ext cx="767715" cy="349250"/>
            </a:xfrm>
            <a:custGeom>
              <a:avLst/>
              <a:gdLst/>
              <a:ahLst/>
              <a:cxnLst/>
              <a:rect l="l" t="t" r="r" b="b"/>
              <a:pathLst>
                <a:path w="767715" h="349250">
                  <a:moveTo>
                    <a:pt x="767246" y="348943"/>
                  </a:moveTo>
                  <a:lnTo>
                    <a:pt x="0" y="348943"/>
                  </a:lnTo>
                  <a:lnTo>
                    <a:pt x="0" y="0"/>
                  </a:lnTo>
                  <a:lnTo>
                    <a:pt x="767246" y="0"/>
                  </a:lnTo>
                  <a:lnTo>
                    <a:pt x="767246" y="52341"/>
                  </a:lnTo>
                  <a:lnTo>
                    <a:pt x="87195" y="52341"/>
                  </a:lnTo>
                  <a:lnTo>
                    <a:pt x="52320" y="87235"/>
                  </a:lnTo>
                  <a:lnTo>
                    <a:pt x="52320" y="261716"/>
                  </a:lnTo>
                  <a:lnTo>
                    <a:pt x="87195" y="296601"/>
                  </a:lnTo>
                  <a:lnTo>
                    <a:pt x="767246" y="296601"/>
                  </a:lnTo>
                  <a:lnTo>
                    <a:pt x="767246" y="348943"/>
                  </a:lnTo>
                  <a:close/>
                </a:path>
                <a:path w="767715" h="349250">
                  <a:moveTo>
                    <a:pt x="767246" y="296601"/>
                  </a:moveTo>
                  <a:lnTo>
                    <a:pt x="688786" y="296601"/>
                  </a:lnTo>
                  <a:lnTo>
                    <a:pt x="714942" y="270439"/>
                  </a:lnTo>
                  <a:lnTo>
                    <a:pt x="714942" y="78512"/>
                  </a:lnTo>
                  <a:lnTo>
                    <a:pt x="688786" y="52341"/>
                  </a:lnTo>
                  <a:lnTo>
                    <a:pt x="767246" y="52341"/>
                  </a:lnTo>
                  <a:lnTo>
                    <a:pt x="767246" y="296601"/>
                  </a:lnTo>
                  <a:close/>
                </a:path>
              </a:pathLst>
            </a:custGeom>
            <a:solidFill>
              <a:srgbClr val="003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746762" y="3209281"/>
              <a:ext cx="767715" cy="349250"/>
            </a:xfrm>
            <a:custGeom>
              <a:avLst/>
              <a:gdLst/>
              <a:ahLst/>
              <a:cxnLst/>
              <a:rect l="l" t="t" r="r" b="b"/>
              <a:pathLst>
                <a:path w="767715" h="349250">
                  <a:moveTo>
                    <a:pt x="714933" y="270430"/>
                  </a:moveTo>
                  <a:lnTo>
                    <a:pt x="688777" y="296601"/>
                  </a:lnTo>
                  <a:lnTo>
                    <a:pt x="87187" y="296601"/>
                  </a:lnTo>
                  <a:lnTo>
                    <a:pt x="52312" y="261707"/>
                  </a:lnTo>
                  <a:lnTo>
                    <a:pt x="52312" y="87235"/>
                  </a:lnTo>
                  <a:lnTo>
                    <a:pt x="87187" y="52341"/>
                  </a:lnTo>
                  <a:lnTo>
                    <a:pt x="688777" y="52341"/>
                  </a:lnTo>
                  <a:lnTo>
                    <a:pt x="714933" y="78512"/>
                  </a:lnTo>
                  <a:lnTo>
                    <a:pt x="714933" y="270430"/>
                  </a:lnTo>
                  <a:close/>
                </a:path>
                <a:path w="767715" h="349250">
                  <a:moveTo>
                    <a:pt x="0" y="348943"/>
                  </a:moveTo>
                  <a:lnTo>
                    <a:pt x="767246" y="348943"/>
                  </a:lnTo>
                  <a:lnTo>
                    <a:pt x="767246" y="0"/>
                  </a:lnTo>
                  <a:lnTo>
                    <a:pt x="0" y="0"/>
                  </a:lnTo>
                  <a:lnTo>
                    <a:pt x="0" y="348943"/>
                  </a:lnTo>
                  <a:close/>
                </a:path>
              </a:pathLst>
            </a:custGeom>
            <a:ln w="8721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56278" y="3292157"/>
              <a:ext cx="148219" cy="18319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1886266" y="3357582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4">
                  <a:moveTo>
                    <a:pt x="26156" y="52341"/>
                  </a:moveTo>
                  <a:lnTo>
                    <a:pt x="15974" y="50285"/>
                  </a:lnTo>
                  <a:lnTo>
                    <a:pt x="7660" y="44676"/>
                  </a:lnTo>
                  <a:lnTo>
                    <a:pt x="2055" y="36358"/>
                  </a:lnTo>
                  <a:lnTo>
                    <a:pt x="0" y="26170"/>
                  </a:lnTo>
                  <a:lnTo>
                    <a:pt x="2055" y="15983"/>
                  </a:lnTo>
                  <a:lnTo>
                    <a:pt x="7660" y="7664"/>
                  </a:lnTo>
                  <a:lnTo>
                    <a:pt x="15974" y="2056"/>
                  </a:lnTo>
                  <a:lnTo>
                    <a:pt x="26156" y="0"/>
                  </a:lnTo>
                  <a:lnTo>
                    <a:pt x="36337" y="2056"/>
                  </a:lnTo>
                  <a:lnTo>
                    <a:pt x="44651" y="7664"/>
                  </a:lnTo>
                  <a:lnTo>
                    <a:pt x="50256" y="15983"/>
                  </a:lnTo>
                  <a:lnTo>
                    <a:pt x="52312" y="26170"/>
                  </a:lnTo>
                  <a:lnTo>
                    <a:pt x="50256" y="36358"/>
                  </a:lnTo>
                  <a:lnTo>
                    <a:pt x="44651" y="44676"/>
                  </a:lnTo>
                  <a:lnTo>
                    <a:pt x="36337" y="50285"/>
                  </a:lnTo>
                  <a:lnTo>
                    <a:pt x="26156" y="52341"/>
                  </a:lnTo>
                  <a:close/>
                </a:path>
              </a:pathLst>
            </a:custGeom>
            <a:solidFill>
              <a:srgbClr val="003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886268" y="3357582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4">
                  <a:moveTo>
                    <a:pt x="52312" y="26170"/>
                  </a:moveTo>
                  <a:lnTo>
                    <a:pt x="50256" y="36358"/>
                  </a:lnTo>
                  <a:lnTo>
                    <a:pt x="44651" y="44676"/>
                  </a:lnTo>
                  <a:lnTo>
                    <a:pt x="36337" y="50285"/>
                  </a:lnTo>
                  <a:lnTo>
                    <a:pt x="26156" y="52341"/>
                  </a:lnTo>
                  <a:lnTo>
                    <a:pt x="15974" y="50285"/>
                  </a:lnTo>
                  <a:lnTo>
                    <a:pt x="7660" y="44676"/>
                  </a:lnTo>
                  <a:lnTo>
                    <a:pt x="2055" y="36358"/>
                  </a:lnTo>
                  <a:lnTo>
                    <a:pt x="0" y="26170"/>
                  </a:lnTo>
                  <a:lnTo>
                    <a:pt x="2055" y="15983"/>
                  </a:lnTo>
                  <a:lnTo>
                    <a:pt x="7660" y="7664"/>
                  </a:lnTo>
                  <a:lnTo>
                    <a:pt x="15974" y="2056"/>
                  </a:lnTo>
                  <a:lnTo>
                    <a:pt x="26156" y="0"/>
                  </a:lnTo>
                  <a:lnTo>
                    <a:pt x="36337" y="2056"/>
                  </a:lnTo>
                  <a:lnTo>
                    <a:pt x="44651" y="7664"/>
                  </a:lnTo>
                  <a:lnTo>
                    <a:pt x="50256" y="15983"/>
                  </a:lnTo>
                  <a:lnTo>
                    <a:pt x="52312" y="26170"/>
                  </a:lnTo>
                  <a:close/>
                </a:path>
              </a:pathLst>
            </a:custGeom>
            <a:ln w="8721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322205" y="3357582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4">
                  <a:moveTo>
                    <a:pt x="26156" y="52341"/>
                  </a:moveTo>
                  <a:lnTo>
                    <a:pt x="15974" y="50285"/>
                  </a:lnTo>
                  <a:lnTo>
                    <a:pt x="7660" y="44676"/>
                  </a:lnTo>
                  <a:lnTo>
                    <a:pt x="2055" y="36358"/>
                  </a:lnTo>
                  <a:lnTo>
                    <a:pt x="0" y="26170"/>
                  </a:lnTo>
                  <a:lnTo>
                    <a:pt x="2055" y="15983"/>
                  </a:lnTo>
                  <a:lnTo>
                    <a:pt x="7660" y="7664"/>
                  </a:lnTo>
                  <a:lnTo>
                    <a:pt x="15974" y="2056"/>
                  </a:lnTo>
                  <a:lnTo>
                    <a:pt x="26156" y="0"/>
                  </a:lnTo>
                  <a:lnTo>
                    <a:pt x="36337" y="2056"/>
                  </a:lnTo>
                  <a:lnTo>
                    <a:pt x="44651" y="7664"/>
                  </a:lnTo>
                  <a:lnTo>
                    <a:pt x="50256" y="15983"/>
                  </a:lnTo>
                  <a:lnTo>
                    <a:pt x="52312" y="26170"/>
                  </a:lnTo>
                  <a:lnTo>
                    <a:pt x="50256" y="36358"/>
                  </a:lnTo>
                  <a:lnTo>
                    <a:pt x="44651" y="44676"/>
                  </a:lnTo>
                  <a:lnTo>
                    <a:pt x="36337" y="50285"/>
                  </a:lnTo>
                  <a:lnTo>
                    <a:pt x="26156" y="52341"/>
                  </a:lnTo>
                  <a:close/>
                </a:path>
              </a:pathLst>
            </a:custGeom>
            <a:solidFill>
              <a:srgbClr val="003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322206" y="3357582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4">
                  <a:moveTo>
                    <a:pt x="52312" y="26170"/>
                  </a:moveTo>
                  <a:lnTo>
                    <a:pt x="50256" y="36358"/>
                  </a:lnTo>
                  <a:lnTo>
                    <a:pt x="44651" y="44676"/>
                  </a:lnTo>
                  <a:lnTo>
                    <a:pt x="36337" y="50285"/>
                  </a:lnTo>
                  <a:lnTo>
                    <a:pt x="26156" y="52341"/>
                  </a:lnTo>
                  <a:lnTo>
                    <a:pt x="15974" y="50285"/>
                  </a:lnTo>
                  <a:lnTo>
                    <a:pt x="7660" y="44676"/>
                  </a:lnTo>
                  <a:lnTo>
                    <a:pt x="2055" y="36358"/>
                  </a:lnTo>
                  <a:lnTo>
                    <a:pt x="0" y="26170"/>
                  </a:lnTo>
                  <a:lnTo>
                    <a:pt x="2055" y="15983"/>
                  </a:lnTo>
                  <a:lnTo>
                    <a:pt x="7660" y="7664"/>
                  </a:lnTo>
                  <a:lnTo>
                    <a:pt x="15974" y="2056"/>
                  </a:lnTo>
                  <a:lnTo>
                    <a:pt x="26156" y="0"/>
                  </a:lnTo>
                  <a:lnTo>
                    <a:pt x="36337" y="2056"/>
                  </a:lnTo>
                  <a:lnTo>
                    <a:pt x="44651" y="7664"/>
                  </a:lnTo>
                  <a:lnTo>
                    <a:pt x="50256" y="15983"/>
                  </a:lnTo>
                  <a:lnTo>
                    <a:pt x="52312" y="26170"/>
                  </a:lnTo>
                  <a:close/>
                </a:path>
              </a:pathLst>
            </a:custGeom>
            <a:ln w="8721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846166" y="2972000"/>
              <a:ext cx="506095" cy="192405"/>
            </a:xfrm>
            <a:custGeom>
              <a:avLst/>
              <a:gdLst/>
              <a:ahLst/>
              <a:cxnLst/>
              <a:rect l="l" t="t" r="r" b="b"/>
              <a:pathLst>
                <a:path w="506095" h="192405">
                  <a:moveTo>
                    <a:pt x="0" y="191918"/>
                  </a:moveTo>
                  <a:lnTo>
                    <a:pt x="469066" y="0"/>
                  </a:lnTo>
                  <a:lnTo>
                    <a:pt x="505684" y="91597"/>
                  </a:lnTo>
                  <a:lnTo>
                    <a:pt x="453372" y="102065"/>
                  </a:lnTo>
                  <a:lnTo>
                    <a:pt x="440294" y="68916"/>
                  </a:lnTo>
                  <a:lnTo>
                    <a:pt x="268536" y="138704"/>
                  </a:lnTo>
                  <a:lnTo>
                    <a:pt x="0" y="191918"/>
                  </a:lnTo>
                  <a:close/>
                </a:path>
              </a:pathLst>
            </a:custGeom>
            <a:solidFill>
              <a:srgbClr val="003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1846168" y="2972000"/>
              <a:ext cx="506095" cy="192405"/>
            </a:xfrm>
            <a:custGeom>
              <a:avLst/>
              <a:gdLst/>
              <a:ahLst/>
              <a:cxnLst/>
              <a:rect l="l" t="t" r="r" b="b"/>
              <a:pathLst>
                <a:path w="506095" h="192405">
                  <a:moveTo>
                    <a:pt x="440294" y="68916"/>
                  </a:moveTo>
                  <a:lnTo>
                    <a:pt x="453372" y="102065"/>
                  </a:lnTo>
                  <a:lnTo>
                    <a:pt x="505684" y="91597"/>
                  </a:lnTo>
                  <a:lnTo>
                    <a:pt x="469066" y="0"/>
                  </a:lnTo>
                  <a:lnTo>
                    <a:pt x="0" y="191918"/>
                  </a:lnTo>
                  <a:lnTo>
                    <a:pt x="268536" y="138704"/>
                  </a:lnTo>
                  <a:lnTo>
                    <a:pt x="440294" y="68916"/>
                  </a:lnTo>
                  <a:close/>
                </a:path>
              </a:pathLst>
            </a:custGeom>
            <a:ln w="8722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1973462" y="3085406"/>
              <a:ext cx="464820" cy="89535"/>
            </a:xfrm>
            <a:custGeom>
              <a:avLst/>
              <a:gdLst/>
              <a:ahLst/>
              <a:cxnLst/>
              <a:rect l="l" t="t" r="r" b="b"/>
              <a:pathLst>
                <a:path w="464820" h="89535">
                  <a:moveTo>
                    <a:pt x="464706" y="88980"/>
                  </a:moveTo>
                  <a:lnTo>
                    <a:pt x="411522" y="88980"/>
                  </a:lnTo>
                  <a:lnTo>
                    <a:pt x="405419" y="61937"/>
                  </a:lnTo>
                  <a:lnTo>
                    <a:pt x="267664" y="88980"/>
                  </a:lnTo>
                  <a:lnTo>
                    <a:pt x="0" y="88980"/>
                  </a:lnTo>
                  <a:lnTo>
                    <a:pt x="447269" y="0"/>
                  </a:lnTo>
                  <a:lnTo>
                    <a:pt x="464706" y="88980"/>
                  </a:lnTo>
                  <a:close/>
                </a:path>
              </a:pathLst>
            </a:custGeom>
            <a:solidFill>
              <a:srgbClr val="003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973463" y="3085406"/>
              <a:ext cx="464820" cy="89535"/>
            </a:xfrm>
            <a:custGeom>
              <a:avLst/>
              <a:gdLst/>
              <a:ahLst/>
              <a:cxnLst/>
              <a:rect l="l" t="t" r="r" b="b"/>
              <a:pathLst>
                <a:path w="464820" h="89535">
                  <a:moveTo>
                    <a:pt x="267664" y="88980"/>
                  </a:moveTo>
                  <a:lnTo>
                    <a:pt x="405419" y="61937"/>
                  </a:lnTo>
                  <a:lnTo>
                    <a:pt x="411522" y="88980"/>
                  </a:lnTo>
                  <a:lnTo>
                    <a:pt x="464706" y="88980"/>
                  </a:lnTo>
                  <a:lnTo>
                    <a:pt x="447269" y="0"/>
                  </a:lnTo>
                  <a:lnTo>
                    <a:pt x="0" y="88980"/>
                  </a:lnTo>
                  <a:lnTo>
                    <a:pt x="267664" y="88980"/>
                  </a:lnTo>
                  <a:close/>
                </a:path>
              </a:pathLst>
            </a:custGeom>
            <a:ln w="8723">
              <a:solidFill>
                <a:srgbClr val="0033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703164" y="2851619"/>
              <a:ext cx="847090" cy="847090"/>
            </a:xfrm>
            <a:custGeom>
              <a:avLst/>
              <a:gdLst/>
              <a:ahLst/>
              <a:cxnLst/>
              <a:rect l="l" t="t" r="r" b="b"/>
              <a:pathLst>
                <a:path w="847090" h="847089">
                  <a:moveTo>
                    <a:pt x="0" y="0"/>
                  </a:moveTo>
                  <a:lnTo>
                    <a:pt x="846556" y="0"/>
                  </a:lnTo>
                  <a:lnTo>
                    <a:pt x="846556" y="846556"/>
                  </a:lnTo>
                  <a:lnTo>
                    <a:pt x="0" y="84655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0948555" y="4445760"/>
            <a:ext cx="2354580" cy="5619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624840" marR="5080" indent="-612775">
              <a:lnSpc>
                <a:spcPts val="2060"/>
              </a:lnSpc>
              <a:spcBef>
                <a:spcPts val="250"/>
              </a:spcBef>
            </a:pPr>
            <a:r>
              <a:rPr dirty="0" sz="1800" spc="-10">
                <a:solidFill>
                  <a:srgbClr val="0093D6"/>
                </a:solidFill>
                <a:latin typeface="Arial"/>
                <a:cs typeface="Arial"/>
              </a:rPr>
              <a:t>$1,000</a:t>
            </a:r>
            <a:r>
              <a:rPr dirty="0" sz="1800" spc="-114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3D6"/>
                </a:solidFill>
                <a:latin typeface="Arial"/>
                <a:cs typeface="Arial"/>
              </a:rPr>
              <a:t>ANNUAL</a:t>
            </a:r>
            <a:r>
              <a:rPr dirty="0" sz="1800" spc="-70">
                <a:solidFill>
                  <a:srgbClr val="0093D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3D6"/>
                </a:solidFill>
                <a:latin typeface="Arial"/>
                <a:cs typeface="Arial"/>
              </a:rPr>
              <a:t>PLAN </a:t>
            </a:r>
            <a:r>
              <a:rPr dirty="0" sz="1800" spc="-10">
                <a:solidFill>
                  <a:srgbClr val="0093D6"/>
                </a:solidFill>
                <a:latin typeface="Arial"/>
                <a:cs typeface="Arial"/>
              </a:rPr>
              <a:t>MAXIMUM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987685" y="773798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93D6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327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GROUP</a:t>
            </a:r>
            <a:r>
              <a:rPr dirty="0" spc="-145"/>
              <a:t> </a:t>
            </a:r>
            <a:r>
              <a:rPr dirty="0"/>
              <a:t>MEDICARE</a:t>
            </a:r>
            <a:r>
              <a:rPr dirty="0" spc="-160"/>
              <a:t> </a:t>
            </a:r>
            <a:r>
              <a:rPr dirty="0" spc="-45"/>
              <a:t>ADVANTAGE</a:t>
            </a:r>
            <a:r>
              <a:rPr dirty="0" spc="-80"/>
              <a:t> </a:t>
            </a:r>
            <a:r>
              <a:rPr dirty="0"/>
              <a:t>SELECT</a:t>
            </a:r>
            <a:r>
              <a:rPr dirty="0" spc="-60"/>
              <a:t> </a:t>
            </a:r>
            <a:r>
              <a:rPr dirty="0" spc="-10"/>
              <a:t>(MAPD-</a:t>
            </a:r>
            <a:r>
              <a:rPr dirty="0" spc="-20"/>
              <a:t>PPO)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4153" y="7751117"/>
            <a:ext cx="9411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Costs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shown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members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pay.</a:t>
            </a:r>
            <a:r>
              <a:rPr dirty="0" sz="1200" spc="3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*The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amount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you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spend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supplemental</a:t>
            </a:r>
            <a:r>
              <a:rPr dirty="0" sz="12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drugs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does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apply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toward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catastrophic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coverage.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93135" y="1571834"/>
          <a:ext cx="13614400" cy="5369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6645"/>
                <a:gridCol w="6079489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MEDICARE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ADVANTAGE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SELECT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58"/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Prescription</a:t>
                      </a:r>
                      <a:r>
                        <a:rPr dirty="0" sz="1600" spc="-3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600" spc="-5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Rx</a:t>
                      </a:r>
                      <a:r>
                        <a:rPr dirty="0" sz="16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1600" spc="-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Deductible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Annual </a:t>
                      </a:r>
                      <a:r>
                        <a:rPr dirty="0" sz="16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out-of-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pocket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maximum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$3,000</a:t>
                      </a:r>
                      <a:r>
                        <a:rPr dirty="0" sz="16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in-network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$3,000</a:t>
                      </a:r>
                      <a:r>
                        <a:rPr dirty="0" sz="1600" spc="-6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combined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600" spc="-3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visit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(Primary</a:t>
                      </a:r>
                      <a:r>
                        <a:rPr dirty="0" sz="1600" spc="-4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care)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$0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Specialist</a:t>
                      </a:r>
                      <a:r>
                        <a:rPr dirty="0" sz="1600" spc="-5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visit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$20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Preventive</a:t>
                      </a:r>
                      <a:r>
                        <a:rPr dirty="0" sz="1600" spc="-4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services*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1600" spc="-5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$150</a:t>
                      </a:r>
                      <a:r>
                        <a:rPr dirty="0" sz="16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2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stay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Emergency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$50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Urgent</a:t>
                      </a:r>
                      <a:r>
                        <a:rPr dirty="0" sz="1600" spc="-4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$20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Outpatient</a:t>
                      </a:r>
                      <a:r>
                        <a:rPr dirty="0" sz="1600" spc="-35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1600" spc="-5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$75</a:t>
                      </a:r>
                      <a:r>
                        <a:rPr dirty="0" sz="1600" spc="-1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Diabetic</a:t>
                      </a:r>
                      <a:r>
                        <a:rPr dirty="0" sz="1600" spc="-3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supplies</a:t>
                      </a:r>
                      <a:r>
                        <a:rPr dirty="0" sz="1600" spc="-30" b="1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(test</a:t>
                      </a:r>
                      <a:r>
                        <a:rPr dirty="0" sz="1600" spc="-3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strips</a:t>
                      </a:r>
                      <a:r>
                        <a:rPr dirty="0" sz="1600" spc="-3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5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meters</a:t>
                      </a: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600" spc="-10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Ascensia)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spc="-25">
                          <a:solidFill>
                            <a:srgbClr val="003358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Group Medicre</dc:title>
  <dcterms:created xsi:type="dcterms:W3CDTF">2024-10-25T14:21:53Z</dcterms:created>
  <dcterms:modified xsi:type="dcterms:W3CDTF">2024-10-25T14:21:53Z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2024-10-18T00:00:00Z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2024-10-25T00:00:00Z</vt:filetime>
  </property>
  <property fmtid="{D5CDD505-2E9C-101B-9397-08002B2CF9AE}" pid="5" name="MSIP_Label_f022c332-444a-4254-b930-8cf70d5ef151_ActionId">
    <vt:lpwstr>fd324ad7-a60b-4ef0-a22c-7d89f8df4815</vt:lpwstr>
  </property>
  <property fmtid="{D5CDD505-2E9C-101B-9397-08002B2CF9AE}" pid="6" name="MSIP_Label_f022c332-444a-4254-b930-8cf70d5ef151_ContentBits">
    <vt:lpwstr>0</vt:lpwstr>
  </property>
  <property fmtid="{D5CDD505-2E9C-101B-9397-08002B2CF9AE}" pid="7" name="MSIP_Label_f022c332-444a-4254-b930-8cf70d5ef151_Enabled">
    <vt:lpwstr>true</vt:lpwstr>
  </property>
  <property fmtid="{D5CDD505-2E9C-101B-9397-08002B2CF9AE}" pid="8" name="MSIP_Label_f022c332-444a-4254-b930-8cf70d5ef151_Method">
    <vt:lpwstr>Standard</vt:lpwstr>
  </property>
  <property fmtid="{D5CDD505-2E9C-101B-9397-08002B2CF9AE}" pid="9" name="MSIP_Label_f022c332-444a-4254-b930-8cf70d5ef151_Name">
    <vt:lpwstr>Confidential</vt:lpwstr>
  </property>
  <property fmtid="{D5CDD505-2E9C-101B-9397-08002B2CF9AE}" pid="10" name="MSIP_Label_f022c332-444a-4254-b930-8cf70d5ef151_SetDate">
    <vt:lpwstr>2024-10-15T04:12:11Z</vt:lpwstr>
  </property>
  <property fmtid="{D5CDD505-2E9C-101B-9397-08002B2CF9AE}" pid="11" name="MSIP_Label_f022c332-444a-4254-b930-8cf70d5ef151_SiteId">
    <vt:lpwstr>f2cae92a-8892-4e20-96c4-6ad7ba8f0e72</vt:lpwstr>
  </property>
  <property fmtid="{D5CDD505-2E9C-101B-9397-08002B2CF9AE}" pid="12" name="Producer">
    <vt:lpwstr>Adobe PDF Library 24.3.212</vt:lpwstr>
  </property>
</Properties>
</file>